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4" r:id="rId5"/>
  </p:sldMasterIdLst>
  <p:notesMasterIdLst>
    <p:notesMasterId r:id="rId45"/>
  </p:notesMasterIdLst>
  <p:handoutMasterIdLst>
    <p:handoutMasterId r:id="rId46"/>
  </p:handoutMasterIdLst>
  <p:sldIdLst>
    <p:sldId id="491" r:id="rId6"/>
    <p:sldId id="257" r:id="rId7"/>
    <p:sldId id="258" r:id="rId8"/>
    <p:sldId id="926" r:id="rId9"/>
    <p:sldId id="986" r:id="rId10"/>
    <p:sldId id="287" r:id="rId11"/>
    <p:sldId id="286" r:id="rId12"/>
    <p:sldId id="289" r:id="rId13"/>
    <p:sldId id="288" r:id="rId14"/>
    <p:sldId id="970" r:id="rId15"/>
    <p:sldId id="950" r:id="rId16"/>
    <p:sldId id="973" r:id="rId17"/>
    <p:sldId id="932" r:id="rId18"/>
    <p:sldId id="974" r:id="rId19"/>
    <p:sldId id="953" r:id="rId20"/>
    <p:sldId id="967" r:id="rId21"/>
    <p:sldId id="351" r:id="rId22"/>
    <p:sldId id="965" r:id="rId23"/>
    <p:sldId id="975" r:id="rId24"/>
    <p:sldId id="971" r:id="rId25"/>
    <p:sldId id="976" r:id="rId26"/>
    <p:sldId id="968" r:id="rId27"/>
    <p:sldId id="969" r:id="rId28"/>
    <p:sldId id="972" r:id="rId29"/>
    <p:sldId id="977" r:id="rId30"/>
    <p:sldId id="954" r:id="rId31"/>
    <p:sldId id="955" r:id="rId32"/>
    <p:sldId id="957" r:id="rId33"/>
    <p:sldId id="960" r:id="rId34"/>
    <p:sldId id="956" r:id="rId35"/>
    <p:sldId id="959" r:id="rId36"/>
    <p:sldId id="964" r:id="rId37"/>
    <p:sldId id="980" r:id="rId38"/>
    <p:sldId id="981" r:id="rId39"/>
    <p:sldId id="984" r:id="rId40"/>
    <p:sldId id="982" r:id="rId41"/>
    <p:sldId id="978" r:id="rId42"/>
    <p:sldId id="952" r:id="rId43"/>
    <p:sldId id="985" r:id="rId44"/>
  </p:sldIdLst>
  <p:sldSz cx="9144000" cy="6858000" type="screen4x3"/>
  <p:notesSz cx="6797675" cy="9926638"/>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249">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ne Overend" initials="CO" lastIdx="1" clrIdx="0">
    <p:extLst>
      <p:ext uri="{19B8F6BF-5375-455C-9EA6-DF929625EA0E}">
        <p15:presenceInfo xmlns:p15="http://schemas.microsoft.com/office/powerpoint/2012/main" userId="S::coverend@wearepurple.org.uk::2ba88b6b-9eee-4f9f-8c6a-3262663ff7e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1F75"/>
    <a:srgbClr val="9954CC"/>
    <a:srgbClr val="C39BE1"/>
    <a:srgbClr val="8A3CC4"/>
    <a:srgbClr val="3E16A7"/>
    <a:srgbClr val="E2007A"/>
    <a:srgbClr val="3C146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8AEA47-8136-4D16-A677-4B7C2FA25052}" v="2" dt="2024-01-25T13:43:33.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11" autoAdjust="0"/>
    <p:restoredTop sz="96242" autoAdjust="0"/>
  </p:normalViewPr>
  <p:slideViewPr>
    <p:cSldViewPr snapToGrid="0">
      <p:cViewPr varScale="1">
        <p:scale>
          <a:sx n="110" d="100"/>
          <a:sy n="110" d="100"/>
        </p:scale>
        <p:origin x="608" y="80"/>
      </p:cViewPr>
      <p:guideLst>
        <p:guide orient="horz" pos="3249"/>
        <p:guide pos="2880"/>
      </p:guideLst>
    </p:cSldViewPr>
  </p:slideViewPr>
  <p:outlineViewPr>
    <p:cViewPr>
      <p:scale>
        <a:sx n="33" d="100"/>
        <a:sy n="33" d="100"/>
      </p:scale>
      <p:origin x="0" y="-20296"/>
    </p:cViewPr>
  </p:outlineViewPr>
  <p:notesTextViewPr>
    <p:cViewPr>
      <p:scale>
        <a:sx n="1" d="1"/>
        <a:sy n="1" d="1"/>
      </p:scale>
      <p:origin x="0" y="0"/>
    </p:cViewPr>
  </p:notesTextViewPr>
  <p:notesViewPr>
    <p:cSldViewPr snapToGrid="0">
      <p:cViewPr varScale="1">
        <p:scale>
          <a:sx n="66" d="100"/>
          <a:sy n="66" d="100"/>
        </p:scale>
        <p:origin x="0" y="0"/>
      </p:cViewPr>
      <p:guideLst>
        <p:guide orient="horz" pos="3127"/>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6E0FB2-750F-4344-9C3C-DDA23BB3EDE1}"/>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en-GB"/>
          </a:p>
        </p:txBody>
      </p:sp>
      <p:sp>
        <p:nvSpPr>
          <p:cNvPr id="3" name="Date Placeholder 2">
            <a:extLst>
              <a:ext uri="{FF2B5EF4-FFF2-40B4-BE49-F238E27FC236}">
                <a16:creationId xmlns:a16="http://schemas.microsoft.com/office/drawing/2014/main" id="{2E166B2C-4B43-451C-9B62-7D2DFE40494F}"/>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D11A1472-895B-4C62-9EE0-5545594B835C}" type="datetimeFigureOut">
              <a:rPr lang="en-GB"/>
              <a:pPr>
                <a:defRPr/>
              </a:pPr>
              <a:t>01/03/2024</a:t>
            </a:fld>
            <a:endParaRPr lang="en-GB"/>
          </a:p>
        </p:txBody>
      </p:sp>
      <p:sp>
        <p:nvSpPr>
          <p:cNvPr id="4" name="Footer Placeholder 3">
            <a:extLst>
              <a:ext uri="{FF2B5EF4-FFF2-40B4-BE49-F238E27FC236}">
                <a16:creationId xmlns:a16="http://schemas.microsoft.com/office/drawing/2014/main" id="{22289A16-B9A7-453B-9AF6-CFD39A3D8E61}"/>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en-GB"/>
          </a:p>
        </p:txBody>
      </p:sp>
      <p:sp>
        <p:nvSpPr>
          <p:cNvPr id="5" name="Slide Number Placeholder 4">
            <a:extLst>
              <a:ext uri="{FF2B5EF4-FFF2-40B4-BE49-F238E27FC236}">
                <a16:creationId xmlns:a16="http://schemas.microsoft.com/office/drawing/2014/main" id="{E6E802A4-B7F9-411B-9F28-1BF78D27BA22}"/>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atin typeface="Arial" panose="020B0604020202020204" pitchFamily="34" charset="0"/>
              </a:defRPr>
            </a:lvl1pPr>
          </a:lstStyle>
          <a:p>
            <a:pPr>
              <a:defRPr/>
            </a:pPr>
            <a:fld id="{51979463-A24F-462B-B2B8-D587C94D4612}" type="slidenum">
              <a:rPr lang="en-GB"/>
              <a:pPr>
                <a:defRPr/>
              </a:pPr>
              <a:t>‹#›</a:t>
            </a:fld>
            <a:endParaRPr lang="en-GB"/>
          </a:p>
        </p:txBody>
      </p:sp>
    </p:spTree>
    <p:extLst>
      <p:ext uri="{BB962C8B-B14F-4D97-AF65-F5344CB8AC3E}">
        <p14:creationId xmlns:p14="http://schemas.microsoft.com/office/powerpoint/2010/main" val="3646719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A6664F6-69B3-47E3-804D-E4E7C915F58F}"/>
              </a:ext>
            </a:extLst>
          </p:cNvPr>
          <p:cNvSpPr>
            <a:spLocks noGrp="1"/>
          </p:cNvSpPr>
          <p:nvPr>
            <p:ph type="hdr" sz="quarter"/>
          </p:nvPr>
        </p:nvSpPr>
        <p:spPr>
          <a:xfrm>
            <a:off x="0" y="0"/>
            <a:ext cx="2946400" cy="498475"/>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5519132A-B858-4D17-AEEB-0A472D9A8CD5}"/>
              </a:ext>
            </a:extLst>
          </p:cNvPr>
          <p:cNvSpPr>
            <a:spLocks noGrp="1"/>
          </p:cNvSpPr>
          <p:nvPr>
            <p:ph type="dt" idx="1"/>
          </p:nvPr>
        </p:nvSpPr>
        <p:spPr>
          <a:xfrm>
            <a:off x="3849688" y="0"/>
            <a:ext cx="2946400" cy="498475"/>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72F898B4-D92D-4E22-A4E0-2C2D0A64E217}" type="datetimeFigureOut">
              <a:rPr lang="en-GB"/>
              <a:pPr>
                <a:defRPr/>
              </a:pPr>
              <a:t>01/03/2024</a:t>
            </a:fld>
            <a:endParaRPr lang="en-GB"/>
          </a:p>
        </p:txBody>
      </p:sp>
      <p:sp>
        <p:nvSpPr>
          <p:cNvPr id="4" name="Slide Image Placeholder 3">
            <a:extLst>
              <a:ext uri="{FF2B5EF4-FFF2-40B4-BE49-F238E27FC236}">
                <a16:creationId xmlns:a16="http://schemas.microsoft.com/office/drawing/2014/main" id="{34CD7DA8-C81D-417D-9903-229DF260378C}"/>
              </a:ext>
            </a:extLst>
          </p:cNvPr>
          <p:cNvSpPr>
            <a:spLocks noGrp="1" noRot="1" noChangeAspect="1"/>
          </p:cNvSpPr>
          <p:nvPr>
            <p:ph type="sldImg" idx="2"/>
          </p:nvPr>
        </p:nvSpPr>
        <p:spPr>
          <a:xfrm>
            <a:off x="1165225" y="1239838"/>
            <a:ext cx="4467225" cy="3351212"/>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F5E8006-B8C8-42BD-80E3-D46F864E4769}"/>
              </a:ext>
            </a:extLst>
          </p:cNvPr>
          <p:cNvSpPr>
            <a:spLocks noGrp="1"/>
          </p:cNvSpPr>
          <p:nvPr>
            <p:ph type="body" sz="quarter" idx="3"/>
          </p:nvPr>
        </p:nvSpPr>
        <p:spPr>
          <a:xfrm>
            <a:off x="681038" y="4776788"/>
            <a:ext cx="5435600" cy="3910012"/>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A941BF96-76F1-4567-BEDC-670984F13389}"/>
              </a:ext>
            </a:extLst>
          </p:cNvPr>
          <p:cNvSpPr>
            <a:spLocks noGrp="1"/>
          </p:cNvSpPr>
          <p:nvPr>
            <p:ph type="ftr" sz="quarter" idx="4"/>
          </p:nvPr>
        </p:nvSpPr>
        <p:spPr>
          <a:xfrm>
            <a:off x="0" y="9428163"/>
            <a:ext cx="2946400" cy="498475"/>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252D85BD-DC08-4558-A56C-884C4DB1F7A1}"/>
              </a:ext>
            </a:extLst>
          </p:cNvPr>
          <p:cNvSpPr>
            <a:spLocks noGrp="1"/>
          </p:cNvSpPr>
          <p:nvPr>
            <p:ph type="sldNum" sz="quarter" idx="5"/>
          </p:nvPr>
        </p:nvSpPr>
        <p:spPr>
          <a:xfrm>
            <a:off x="3849688" y="9428163"/>
            <a:ext cx="2946400" cy="498475"/>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pPr>
              <a:defRPr/>
            </a:pPr>
            <a:fld id="{AF2E9E57-BD02-40D1-AFDC-3437916315A9}" type="slidenum">
              <a:rPr lang="en-GB" altLang="en-US"/>
              <a:pPr>
                <a:defRPr/>
              </a:pPr>
              <a:t>‹#›</a:t>
            </a:fld>
            <a:endParaRPr lang="en-GB" altLang="en-US"/>
          </a:p>
        </p:txBody>
      </p:sp>
    </p:spTree>
    <p:extLst>
      <p:ext uri="{BB962C8B-B14F-4D97-AF65-F5344CB8AC3E}">
        <p14:creationId xmlns:p14="http://schemas.microsoft.com/office/powerpoint/2010/main" val="32299368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49B7C1D-B6E2-4F39-9682-A05B077FD1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Rectangle 3">
            <a:extLst>
              <a:ext uri="{FF2B5EF4-FFF2-40B4-BE49-F238E27FC236}">
                <a16:creationId xmlns:a16="http://schemas.microsoft.com/office/drawing/2014/main" id="{44DFA023-99FC-4C45-85C6-61A5F7A8FD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r>
              <a:rPr lang="en-GB" altLang="en-US" dirty="0"/>
              <a:t>Hello everyone and welcome to today’s session</a:t>
            </a:r>
          </a:p>
          <a:p>
            <a:endParaRPr lang="en-GB" altLang="en-US" dirty="0"/>
          </a:p>
          <a:p>
            <a:r>
              <a:rPr lang="en-GB" altLang="en-US" dirty="0"/>
              <a:t>This is a 3-hour session with approx.</a:t>
            </a:r>
            <a:r>
              <a:rPr lang="en-GB" altLang="en-US" baseline="0" dirty="0"/>
              <a:t> </a:t>
            </a:r>
            <a:r>
              <a:rPr lang="en-GB" altLang="en-US" dirty="0"/>
              <a:t>10 minutes at the end for a Q&amp;A</a:t>
            </a:r>
          </a:p>
          <a:p>
            <a:endParaRPr lang="en-GB" altLang="en-US" dirty="0"/>
          </a:p>
          <a:p>
            <a:r>
              <a:rPr lang="en-GB" altLang="en-US" dirty="0"/>
              <a:t>The presentation will be recorded so that you can review and share the content with</a:t>
            </a:r>
            <a:r>
              <a:rPr lang="en-GB" altLang="en-US" baseline="0" dirty="0"/>
              <a:t> colleagues. </a:t>
            </a:r>
            <a:r>
              <a:rPr lang="en-GB" altLang="en-US" dirty="0"/>
              <a:t> </a:t>
            </a: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2567395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Provide instruction!</a:t>
            </a:r>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11</a:t>
            </a:fld>
            <a:endParaRPr lang="en-GB" altLang="en-US"/>
          </a:p>
        </p:txBody>
      </p:sp>
    </p:spTree>
    <p:extLst>
      <p:ext uri="{BB962C8B-B14F-4D97-AF65-F5344CB8AC3E}">
        <p14:creationId xmlns:p14="http://schemas.microsoft.com/office/powerpoint/2010/main" val="485027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0B0C0C"/>
                </a:solidFill>
                <a:effectLst/>
                <a:latin typeface="GDS Transport"/>
              </a:rPr>
              <a:t>use a keyboard instead of a mouse</a:t>
            </a:r>
          </a:p>
          <a:p>
            <a:pPr algn="l">
              <a:buFont typeface="Arial" panose="020B0604020202020204" pitchFamily="34" charset="0"/>
              <a:buChar char="•"/>
            </a:pPr>
            <a:r>
              <a:rPr lang="en-GB" b="0" i="0" dirty="0">
                <a:solidFill>
                  <a:srgbClr val="0B0C0C"/>
                </a:solidFill>
                <a:effectLst/>
                <a:latin typeface="GDS Transport"/>
              </a:rPr>
              <a:t>change browser settings to make content easier to read</a:t>
            </a:r>
          </a:p>
          <a:p>
            <a:pPr algn="l">
              <a:buFont typeface="Arial" panose="020B0604020202020204" pitchFamily="34" charset="0"/>
              <a:buChar char="•"/>
            </a:pPr>
            <a:r>
              <a:rPr lang="en-GB" b="0" i="0" dirty="0">
                <a:solidFill>
                  <a:srgbClr val="0B0C0C"/>
                </a:solidFill>
                <a:effectLst/>
                <a:latin typeface="GDS Transport"/>
              </a:rPr>
              <a:t>use a screen reader to ‘read’ (speak) content out loud</a:t>
            </a:r>
          </a:p>
          <a:p>
            <a:pPr algn="l">
              <a:buFont typeface="Arial" panose="020B0604020202020204" pitchFamily="34" charset="0"/>
              <a:buChar char="•"/>
            </a:pPr>
            <a:r>
              <a:rPr lang="en-GB" b="0" i="0" dirty="0">
                <a:solidFill>
                  <a:srgbClr val="0B0C0C"/>
                </a:solidFill>
                <a:effectLst/>
                <a:latin typeface="GDS Transport"/>
              </a:rPr>
              <a:t>use a screen magnifier to enlarge part or all of a screen</a:t>
            </a:r>
          </a:p>
          <a:p>
            <a:pPr algn="l">
              <a:buFont typeface="Arial" panose="020B0604020202020204" pitchFamily="34" charset="0"/>
              <a:buChar char="•"/>
            </a:pPr>
            <a:r>
              <a:rPr lang="en-GB" b="0" i="0" dirty="0">
                <a:solidFill>
                  <a:srgbClr val="0B0C0C"/>
                </a:solidFill>
                <a:effectLst/>
                <a:latin typeface="GDS Transport"/>
              </a:rPr>
              <a:t>use voice commands to navigate a website</a:t>
            </a:r>
          </a:p>
          <a:p>
            <a:endParaRPr lang="en-GB" dirty="0"/>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12</a:t>
            </a:fld>
            <a:endParaRPr lang="en-GB" altLang="en-US"/>
          </a:p>
        </p:txBody>
      </p:sp>
    </p:spTree>
    <p:extLst>
      <p:ext uri="{BB962C8B-B14F-4D97-AF65-F5344CB8AC3E}">
        <p14:creationId xmlns:p14="http://schemas.microsoft.com/office/powerpoint/2010/main" val="304514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13</a:t>
            </a:fld>
            <a:endParaRPr lang="en-GB" altLang="en-US"/>
          </a:p>
        </p:txBody>
      </p:sp>
    </p:spTree>
    <p:extLst>
      <p:ext uri="{BB962C8B-B14F-4D97-AF65-F5344CB8AC3E}">
        <p14:creationId xmlns:p14="http://schemas.microsoft.com/office/powerpoint/2010/main" val="3142839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71777D"/>
                </a:solidFill>
                <a:effectLst/>
                <a:latin typeface="Roboto" panose="02000000000000000000" pitchFamily="2" charset="0"/>
              </a:rPr>
              <a:t>Universal design is the design of products that are usable by as many people as reasonably possible, without the need for special adaptation or specialized design.</a:t>
            </a:r>
            <a:endParaRPr lang="en-GB" dirty="0"/>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14</a:t>
            </a:fld>
            <a:endParaRPr lang="en-GB" altLang="en-US"/>
          </a:p>
        </p:txBody>
      </p:sp>
    </p:spTree>
    <p:extLst>
      <p:ext uri="{BB962C8B-B14F-4D97-AF65-F5344CB8AC3E}">
        <p14:creationId xmlns:p14="http://schemas.microsoft.com/office/powerpoint/2010/main" val="383687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dirty="0">
                <a:solidFill>
                  <a:srgbClr val="171717"/>
                </a:solidFill>
                <a:effectLst/>
                <a:latin typeface="Segoe UI" panose="020B0502040204020203" pitchFamily="34" charset="0"/>
              </a:rPr>
              <a:t>You don't need two visuals to show the same thing. Report consumers may get overwhelmed from all the information being given from too many visuals, or they may have a limited attention span and get distracted. Not only does this make your report easier to consume, but also having too many visuals on a page can slow down the performance of your report.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dirty="0">
                <a:solidFill>
                  <a:srgbClr val="171717"/>
                </a:solidFill>
                <a:effectLst/>
                <a:latin typeface="Segoe UI" panose="020B0502040204020203" pitchFamily="34" charset="0"/>
              </a:rPr>
              <a:t>Consider using multiple visuals if they show different facets of the data and use filters or visual interactions to create a rich experience.</a:t>
            </a:r>
          </a:p>
          <a:p>
            <a:endParaRPr lang="en-GB" dirty="0"/>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15</a:t>
            </a:fld>
            <a:endParaRPr lang="en-GB" altLang="en-US"/>
          </a:p>
        </p:txBody>
      </p:sp>
    </p:spTree>
    <p:extLst>
      <p:ext uri="{BB962C8B-B14F-4D97-AF65-F5344CB8AC3E}">
        <p14:creationId xmlns:p14="http://schemas.microsoft.com/office/powerpoint/2010/main" val="1727874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17</a:t>
            </a:fld>
            <a:endParaRPr lang="en-GB" altLang="en-US"/>
          </a:p>
        </p:txBody>
      </p:sp>
    </p:spTree>
    <p:extLst>
      <p:ext uri="{BB962C8B-B14F-4D97-AF65-F5344CB8AC3E}">
        <p14:creationId xmlns:p14="http://schemas.microsoft.com/office/powerpoint/2010/main" val="376227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Colour (color) blindness (colour vision deficiency, or CVD) affects approximately 1 in 12 men (8%) and 1 in 200 women in the world. In Britain this means that there are approximately 3 million colour blind people (about 4.5% of the entire population), most of whom are male</a:t>
            </a:r>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20</a:t>
            </a:fld>
            <a:endParaRPr lang="en-GB" altLang="en-US"/>
          </a:p>
        </p:txBody>
      </p:sp>
    </p:spTree>
    <p:extLst>
      <p:ext uri="{BB962C8B-B14F-4D97-AF65-F5344CB8AC3E}">
        <p14:creationId xmlns:p14="http://schemas.microsoft.com/office/powerpoint/2010/main" val="2327905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To turn Markers on, select the Format section in the Visualizations pane, expand the </a:t>
            </a:r>
            <a:r>
              <a:rPr lang="en-GB" sz="1200" b="1"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Shapes</a:t>
            </a:r>
            <a:r>
              <a:rPr lang="en-GB" sz="12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section, then scroll down to find the </a:t>
            </a:r>
            <a:r>
              <a:rPr lang="en-GB" sz="1200" b="1"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Show Markers</a:t>
            </a:r>
            <a:r>
              <a:rPr lang="en-GB" sz="12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toggle and turn it to </a:t>
            </a:r>
            <a:endParaRPr lang="en-GB" dirty="0"/>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21</a:t>
            </a:fld>
            <a:endParaRPr lang="en-GB" altLang="en-US"/>
          </a:p>
        </p:txBody>
      </p:sp>
    </p:spTree>
    <p:extLst>
      <p:ext uri="{BB962C8B-B14F-4D97-AF65-F5344CB8AC3E}">
        <p14:creationId xmlns:p14="http://schemas.microsoft.com/office/powerpoint/2010/main" val="4049281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02124"/>
                </a:solidFill>
                <a:effectLst/>
                <a:latin typeface="arial" panose="020B0604020202020204" pitchFamily="34" charset="0"/>
              </a:rPr>
              <a:t>Some colours induce a feeling of pleasure in the observer</a:t>
            </a:r>
            <a:r>
              <a:rPr lang="en-GB" b="0" i="0" dirty="0">
                <a:solidFill>
                  <a:srgbClr val="202124"/>
                </a:solidFill>
                <a:effectLst/>
                <a:latin typeface="arial" panose="020B0604020202020204" pitchFamily="34" charset="0"/>
              </a:rPr>
              <a:t>. When an affectively positive, or pleasurably perceived, colour is viewed after a less-pleasant colour, it produces more pleasure than when viewed by itself, an effect known as affective contrast enhancement.</a:t>
            </a:r>
          </a:p>
          <a:p>
            <a:endParaRPr lang="en-GB" b="0" i="0" dirty="0">
              <a:solidFill>
                <a:srgbClr val="202124"/>
              </a:solidFill>
              <a:effectLst/>
              <a:latin typeface="arial" panose="020B0604020202020204" pitchFamily="34" charset="0"/>
            </a:endParaRPr>
          </a:p>
          <a:p>
            <a:r>
              <a:rPr lang="en-GB" b="0" i="0" dirty="0">
                <a:solidFill>
                  <a:srgbClr val="202124"/>
                </a:solidFill>
                <a:effectLst/>
                <a:latin typeface="arial" panose="020B0604020202020204" pitchFamily="34" charset="0"/>
              </a:rPr>
              <a:t>Britanica.com </a:t>
            </a:r>
            <a:endParaRPr lang="en-GB" dirty="0"/>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22</a:t>
            </a:fld>
            <a:endParaRPr lang="en-GB" altLang="en-US"/>
          </a:p>
        </p:txBody>
      </p:sp>
    </p:spTree>
    <p:extLst>
      <p:ext uri="{BB962C8B-B14F-4D97-AF65-F5344CB8AC3E}">
        <p14:creationId xmlns:p14="http://schemas.microsoft.com/office/powerpoint/2010/main" val="1495608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Colour contrast analyser </a:t>
            </a:r>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23</a:t>
            </a:fld>
            <a:endParaRPr lang="en-GB" altLang="en-US"/>
          </a:p>
        </p:txBody>
      </p:sp>
    </p:spTree>
    <p:extLst>
      <p:ext uri="{BB962C8B-B14F-4D97-AF65-F5344CB8AC3E}">
        <p14:creationId xmlns:p14="http://schemas.microsoft.com/office/powerpoint/2010/main" val="118425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2975" y="746125"/>
            <a:ext cx="4972050" cy="3729038"/>
          </a:xfrm>
        </p:spPr>
      </p:sp>
      <p:sp>
        <p:nvSpPr>
          <p:cNvPr id="3" name="Notes Placeholder 2"/>
          <p:cNvSpPr>
            <a:spLocks noGrp="1"/>
          </p:cNvSpPr>
          <p:nvPr>
            <p:ph type="body" idx="1"/>
          </p:nvPr>
        </p:nvSpPr>
        <p:spPr/>
        <p:txBody>
          <a:bodyPr/>
          <a:lstStyle/>
          <a:p>
            <a:endParaRPr lang="en-GB" sz="1200" baseline="0" dirty="0">
              <a:effectLst/>
              <a:latin typeface="+mn-lt"/>
              <a:ea typeface="+mn-ea"/>
              <a:cs typeface="+mn-cs"/>
              <a:sym typeface="Calibri"/>
            </a:endParaRPr>
          </a:p>
          <a:p>
            <a:r>
              <a:rPr lang="en-GB" sz="1200" baseline="0" dirty="0">
                <a:effectLst/>
                <a:latin typeface="+mn-lt"/>
                <a:ea typeface="+mn-ea"/>
                <a:cs typeface="+mn-cs"/>
                <a:sym typeface="Calibri"/>
              </a:rPr>
              <a:t>This workshop has been developed in partnership with Andrea Kennedy, a Purple Associate with over 20 years expertise in the field of digital accessibility. Andrea discovered a passion for disability access technology after having an accident which left her with a disability and limited use of one arm.   </a:t>
            </a:r>
          </a:p>
          <a:p>
            <a:endParaRPr lang="en-GB" sz="1200" baseline="0" dirty="0">
              <a:effectLst/>
              <a:latin typeface="+mn-lt"/>
              <a:ea typeface="+mn-ea"/>
              <a:cs typeface="+mn-cs"/>
              <a:sym typeface="Calibri"/>
            </a:endParaRPr>
          </a:p>
          <a:p>
            <a:r>
              <a:rPr lang="en-GB" sz="1200" baseline="0" dirty="0">
                <a:effectLst/>
                <a:latin typeface="+mn-lt"/>
                <a:ea typeface="+mn-ea"/>
                <a:cs typeface="+mn-cs"/>
                <a:sym typeface="Calibri"/>
              </a:rPr>
              <a:t>She since has co-developed technology based social enterprises for major charities, both in the UK and Poland and has advised many organisations on access technologies and accessible digital environments, disability at work policies and supported employment services, in the UK, US, Turkey and Qatar. Lets now look at what we will cover in todays session </a:t>
            </a:r>
          </a:p>
          <a:p>
            <a:endParaRPr lang="en-GB" sz="1200" baseline="0" dirty="0">
              <a:effectLst/>
              <a:latin typeface="+mn-lt"/>
              <a:ea typeface="+mn-ea"/>
              <a:cs typeface="+mn-cs"/>
              <a:sym typeface="Calibri"/>
            </a:endParaRPr>
          </a:p>
        </p:txBody>
      </p:sp>
    </p:spTree>
    <p:extLst>
      <p:ext uri="{BB962C8B-B14F-4D97-AF65-F5344CB8AC3E}">
        <p14:creationId xmlns:p14="http://schemas.microsoft.com/office/powerpoint/2010/main" val="3333006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You can provide alt text for any object on a Power BI Desktop report by selecting the object (such as a visual, shape, and so on) and in the </a:t>
            </a:r>
            <a:r>
              <a:rPr lang="en-GB" sz="1800" b="1"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Visualizations</a:t>
            </a: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pane, select the </a:t>
            </a:r>
            <a:r>
              <a:rPr lang="en-GB" sz="1800" b="1"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Format</a:t>
            </a: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section, expand </a:t>
            </a:r>
            <a:r>
              <a:rPr lang="en-GB" sz="1800" b="1"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General</a:t>
            </a: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scroll to the bottom, and fill in the </a:t>
            </a:r>
            <a:r>
              <a:rPr lang="en-GB" sz="1800" b="1"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Alt Text</a:t>
            </a: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textbox. The </a:t>
            </a:r>
            <a:r>
              <a:rPr lang="en-GB" sz="1800" b="1"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Alt Text</a:t>
            </a: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textbox has a limit of 250 characters.</a:t>
            </a:r>
            <a:endParaRPr lang="en-GB" sz="1800"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24</a:t>
            </a:fld>
            <a:endParaRPr lang="en-GB" altLang="en-US"/>
          </a:p>
        </p:txBody>
      </p:sp>
    </p:spTree>
    <p:extLst>
      <p:ext uri="{BB962C8B-B14F-4D97-AF65-F5344CB8AC3E}">
        <p14:creationId xmlns:p14="http://schemas.microsoft.com/office/powerpoint/2010/main" val="3236024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SegoeUI"/>
              </a:rPr>
              <a:t>1.Audio and video files should meet the standard criteria for the HTML5 &lt;audio&gt; or &lt;video&gt; tag. There are some limitations in terms of file type (mp3, </a:t>
            </a:r>
            <a:r>
              <a:rPr lang="en-GB" b="0" i="0" dirty="0" err="1">
                <a:solidFill>
                  <a:srgbClr val="000000"/>
                </a:solidFill>
                <a:effectLst/>
                <a:latin typeface="SegoeUI"/>
              </a:rPr>
              <a:t>ogg</a:t>
            </a:r>
            <a:r>
              <a:rPr lang="en-GB" b="0" i="0" dirty="0">
                <a:solidFill>
                  <a:srgbClr val="000000"/>
                </a:solidFill>
                <a:effectLst/>
                <a:latin typeface="SegoeUI"/>
              </a:rPr>
              <a:t>), etc.</a:t>
            </a:r>
          </a:p>
          <a:p>
            <a:pPr algn="l"/>
            <a:r>
              <a:rPr lang="en-GB" b="0" i="0" dirty="0">
                <a:solidFill>
                  <a:srgbClr val="000000"/>
                </a:solidFill>
                <a:effectLst/>
                <a:latin typeface="SegoeUI"/>
              </a:rPr>
              <a:t>2.Audio and video content should be hosted online with a publicly accessible URL.</a:t>
            </a:r>
          </a:p>
          <a:p>
            <a:pPr algn="l"/>
            <a:r>
              <a:rPr lang="en-GB" b="0" i="0" dirty="0">
                <a:solidFill>
                  <a:srgbClr val="000000"/>
                </a:solidFill>
                <a:effectLst/>
                <a:latin typeface="SegoeUI"/>
              </a:rPr>
              <a:t>3.Sound or video will only work in Power BI Service. Controls will display in Power BI Desktop, but no content will load.</a:t>
            </a:r>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30</a:t>
            </a:fld>
            <a:endParaRPr lang="en-GB" altLang="en-US"/>
          </a:p>
        </p:txBody>
      </p:sp>
    </p:spTree>
    <p:extLst>
      <p:ext uri="{BB962C8B-B14F-4D97-AF65-F5344CB8AC3E}">
        <p14:creationId xmlns:p14="http://schemas.microsoft.com/office/powerpoint/2010/main" val="776414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https://appsource.microsoft.com/en-GB/product/power-bi-visuals/WA104380981?tab=DetailsAndSupport </a:t>
            </a:r>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31</a:t>
            </a:fld>
            <a:endParaRPr lang="en-GB" altLang="en-US"/>
          </a:p>
        </p:txBody>
      </p:sp>
    </p:spTree>
    <p:extLst>
      <p:ext uri="{BB962C8B-B14F-4D97-AF65-F5344CB8AC3E}">
        <p14:creationId xmlns:p14="http://schemas.microsoft.com/office/powerpoint/2010/main" val="423015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enable the feature in Power BI Desktop, go to File &gt; Options and settings &gt; Options &gt; Current file &gt; Report settings. Make sure Personalize visuals is turned on.</a:t>
            </a:r>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32</a:t>
            </a:fld>
            <a:endParaRPr lang="en-GB" altLang="en-US"/>
          </a:p>
        </p:txBody>
      </p:sp>
    </p:spTree>
    <p:extLst>
      <p:ext uri="{BB962C8B-B14F-4D97-AF65-F5344CB8AC3E}">
        <p14:creationId xmlns:p14="http://schemas.microsoft.com/office/powerpoint/2010/main" val="1091592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https://www.tpgi.com/color-contrast-checker/ </a:t>
            </a:r>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33</a:t>
            </a:fld>
            <a:endParaRPr lang="en-GB" altLang="en-US"/>
          </a:p>
        </p:txBody>
      </p:sp>
    </p:spTree>
    <p:extLst>
      <p:ext uri="{BB962C8B-B14F-4D97-AF65-F5344CB8AC3E}">
        <p14:creationId xmlns:p14="http://schemas.microsoft.com/office/powerpoint/2010/main" val="459397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36</a:t>
            </a:fld>
            <a:endParaRPr lang="en-GB" altLang="en-US"/>
          </a:p>
        </p:txBody>
      </p:sp>
    </p:spTree>
    <p:extLst>
      <p:ext uri="{BB962C8B-B14F-4D97-AF65-F5344CB8AC3E}">
        <p14:creationId xmlns:p14="http://schemas.microsoft.com/office/powerpoint/2010/main" val="3443227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share the report to a new user or someone who is external to your organization, they may not know what your terms or acronyms mean. </a:t>
            </a:r>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37</a:t>
            </a:fld>
            <a:endParaRPr lang="en-GB" altLang="en-US"/>
          </a:p>
        </p:txBody>
      </p:sp>
    </p:spTree>
    <p:extLst>
      <p:ext uri="{BB962C8B-B14F-4D97-AF65-F5344CB8AC3E}">
        <p14:creationId xmlns:p14="http://schemas.microsoft.com/office/powerpoint/2010/main" val="4275122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38</a:t>
            </a:fld>
            <a:endParaRPr lang="en-GB" altLang="en-US"/>
          </a:p>
        </p:txBody>
      </p:sp>
    </p:spTree>
    <p:extLst>
      <p:ext uri="{BB962C8B-B14F-4D97-AF65-F5344CB8AC3E}">
        <p14:creationId xmlns:p14="http://schemas.microsoft.com/office/powerpoint/2010/main" val="231391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2975" y="746125"/>
            <a:ext cx="4972050" cy="3729038"/>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8429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2975" y="746125"/>
            <a:ext cx="4972050" cy="3729038"/>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This slide shows the UK through a ‘lens’ of diversity and inclusion statistics and in some way, we are all represented here and are in more than one “box”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altLang="en-US" dirty="0"/>
              <a:t>we need to keep this in mind when we are communicating with different people.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It was developed using Census data and statistics from credible national sources, e.g. national charities.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The infographic can be used in different ways, it is a useful tool for helping to dispel myths around the prevalence of certain groups.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Of particular interest here are the statistics around reading age and dyslexia as they can impact heavily on a person’s ability to understand or access written communications (emails, websites, flyers, meeting notes </a:t>
            </a:r>
            <a:r>
              <a:rPr lang="en-US" altLang="en-US" dirty="0" err="1"/>
              <a:t>etc</a:t>
            </a:r>
            <a:r>
              <a:rPr lang="en-US" alt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The text detail is on the following slide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p:txBody>
      </p:sp>
    </p:spTree>
    <p:extLst>
      <p:ext uri="{BB962C8B-B14F-4D97-AF65-F5344CB8AC3E}">
        <p14:creationId xmlns:p14="http://schemas.microsoft.com/office/powerpoint/2010/main" val="16696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72449C1-53DC-43A5-92A5-CB99CA911484}" type="slidenum">
              <a:rPr lang="en-GB" smtClean="0">
                <a:latin typeface="Arial" charset="0"/>
                <a:cs typeface="Arial" charset="0"/>
              </a:rPr>
              <a:pPr fontAlgn="base">
                <a:spcBef>
                  <a:spcPct val="0"/>
                </a:spcBef>
                <a:spcAft>
                  <a:spcPct val="0"/>
                </a:spcAft>
              </a:pPr>
              <a:t>6</a:t>
            </a:fld>
            <a:endParaRPr lang="en-GB">
              <a:latin typeface="Arial" charset="0"/>
              <a:cs typeface="Arial" charset="0"/>
            </a:endParaRPr>
          </a:p>
        </p:txBody>
      </p:sp>
      <p:sp>
        <p:nvSpPr>
          <p:cNvPr id="2969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69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a:p>
          <a:p>
            <a:pPr eaLnBrk="1" hangingPunct="1">
              <a:spcBef>
                <a:spcPct val="0"/>
              </a:spcBef>
            </a:pPr>
            <a:endParaRPr lang="en-US" dirty="0"/>
          </a:p>
        </p:txBody>
      </p:sp>
    </p:spTree>
    <p:extLst>
      <p:ext uri="{BB962C8B-B14F-4D97-AF65-F5344CB8AC3E}">
        <p14:creationId xmlns:p14="http://schemas.microsoft.com/office/powerpoint/2010/main" val="877945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F2E9E57-BD02-40D1-AFDC-3437916315A9}" type="slidenum">
              <a:rPr lang="en-GB" altLang="en-US" smtClean="0"/>
              <a:pPr>
                <a:defRPr/>
              </a:pPr>
              <a:t>7</a:t>
            </a:fld>
            <a:endParaRPr lang="en-GB" altLang="en-US"/>
          </a:p>
        </p:txBody>
      </p:sp>
    </p:spTree>
    <p:extLst>
      <p:ext uri="{BB962C8B-B14F-4D97-AF65-F5344CB8AC3E}">
        <p14:creationId xmlns:p14="http://schemas.microsoft.com/office/powerpoint/2010/main" val="3767473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947CD7-9B17-4986-81BF-63068A02C532}" type="slidenum">
              <a:rPr lang="en-GB" smtClean="0">
                <a:latin typeface="Arial" charset="0"/>
                <a:cs typeface="Arial" charset="0"/>
              </a:rPr>
              <a:pPr fontAlgn="base">
                <a:spcBef>
                  <a:spcPct val="0"/>
                </a:spcBef>
                <a:spcAft>
                  <a:spcPct val="0"/>
                </a:spcAft>
              </a:pPr>
              <a:t>8</a:t>
            </a:fld>
            <a:endParaRPr lang="en-GB">
              <a:latin typeface="Arial" charset="0"/>
              <a:cs typeface="Arial" charset="0"/>
            </a:endParaRPr>
          </a:p>
        </p:txBody>
      </p:sp>
      <p:sp>
        <p:nvSpPr>
          <p:cNvPr id="378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a:p>
        </p:txBody>
      </p:sp>
    </p:spTree>
    <p:extLst>
      <p:ext uri="{BB962C8B-B14F-4D97-AF65-F5344CB8AC3E}">
        <p14:creationId xmlns:p14="http://schemas.microsoft.com/office/powerpoint/2010/main" val="3988730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0E35513-D170-44B0-BADE-3B89759D901C}" type="slidenum">
              <a:rPr lang="en-GB" smtClean="0">
                <a:latin typeface="Arial" charset="0"/>
                <a:cs typeface="Arial" charset="0"/>
              </a:rPr>
              <a:pPr fontAlgn="base">
                <a:spcBef>
                  <a:spcPct val="0"/>
                </a:spcBef>
                <a:spcAft>
                  <a:spcPct val="0"/>
                </a:spcAft>
              </a:pPr>
              <a:t>9</a:t>
            </a:fld>
            <a:endParaRPr lang="en-GB">
              <a:latin typeface="Arial" charset="0"/>
              <a:cs typeface="Arial" charset="0"/>
            </a:endParaRPr>
          </a:p>
        </p:txBody>
      </p:sp>
      <p:sp>
        <p:nvSpPr>
          <p:cNvPr id="3584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584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a:p>
        </p:txBody>
      </p:sp>
    </p:spTree>
    <p:extLst>
      <p:ext uri="{BB962C8B-B14F-4D97-AF65-F5344CB8AC3E}">
        <p14:creationId xmlns:p14="http://schemas.microsoft.com/office/powerpoint/2010/main" val="66034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0E35513-D170-44B0-BADE-3B89759D901C}" type="slidenum">
              <a:rPr lang="en-GB" smtClean="0">
                <a:latin typeface="Arial" charset="0"/>
                <a:cs typeface="Arial" charset="0"/>
              </a:rPr>
              <a:pPr fontAlgn="base">
                <a:spcBef>
                  <a:spcPct val="0"/>
                </a:spcBef>
                <a:spcAft>
                  <a:spcPct val="0"/>
                </a:spcAft>
              </a:pPr>
              <a:t>10</a:t>
            </a:fld>
            <a:endParaRPr lang="en-GB">
              <a:latin typeface="Arial" charset="0"/>
              <a:cs typeface="Arial" charset="0"/>
            </a:endParaRPr>
          </a:p>
        </p:txBody>
      </p:sp>
      <p:sp>
        <p:nvSpPr>
          <p:cNvPr id="3584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584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dirty="0"/>
              <a:t>Alt shift F11</a:t>
            </a:r>
          </a:p>
        </p:txBody>
      </p:sp>
    </p:spTree>
    <p:extLst>
      <p:ext uri="{BB962C8B-B14F-4D97-AF65-F5344CB8AC3E}">
        <p14:creationId xmlns:p14="http://schemas.microsoft.com/office/powerpoint/2010/main" val="84845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Rectangle 4">
            <a:extLst>
              <a:ext uri="{FF2B5EF4-FFF2-40B4-BE49-F238E27FC236}">
                <a16:creationId xmlns:a16="http://schemas.microsoft.com/office/drawing/2014/main" id="{5F8DEAB3-50C8-4AA2-B015-CAACAF8C204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2FEFBA0-E0FB-4232-931D-41C249FC98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00F319A-0B01-4887-8EBF-B921A1E4892A}"/>
              </a:ext>
            </a:extLst>
          </p:cNvPr>
          <p:cNvSpPr>
            <a:spLocks noGrp="1" noChangeArrowheads="1"/>
          </p:cNvSpPr>
          <p:nvPr>
            <p:ph type="sldNum" sz="quarter" idx="12"/>
          </p:nvPr>
        </p:nvSpPr>
        <p:spPr>
          <a:ln/>
        </p:spPr>
        <p:txBody>
          <a:bodyPr/>
          <a:lstStyle>
            <a:lvl1pPr>
              <a:defRPr/>
            </a:lvl1pPr>
          </a:lstStyle>
          <a:p>
            <a:pPr>
              <a:defRPr/>
            </a:pPr>
            <a:fld id="{CE033A7A-D473-4904-8C83-1815F5E1990E}" type="slidenum">
              <a:rPr lang="en-GB" altLang="en-US"/>
              <a:pPr>
                <a:defRPr/>
              </a:pPr>
              <a:t>‹#›</a:t>
            </a:fld>
            <a:endParaRPr lang="en-GB" altLang="en-US"/>
          </a:p>
        </p:txBody>
      </p:sp>
    </p:spTree>
    <p:extLst>
      <p:ext uri="{BB962C8B-B14F-4D97-AF65-F5344CB8AC3E}">
        <p14:creationId xmlns:p14="http://schemas.microsoft.com/office/powerpoint/2010/main" val="3004246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B42E7C5-5AD2-48B7-B282-FC3AD172CFE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2B83A4-FD94-482B-BCFC-E8DCD90EF3E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D121719-C095-487F-A42A-7FE4A5D5FC92}"/>
              </a:ext>
            </a:extLst>
          </p:cNvPr>
          <p:cNvSpPr>
            <a:spLocks noGrp="1" noChangeArrowheads="1"/>
          </p:cNvSpPr>
          <p:nvPr>
            <p:ph type="sldNum" sz="quarter" idx="12"/>
          </p:nvPr>
        </p:nvSpPr>
        <p:spPr>
          <a:ln/>
        </p:spPr>
        <p:txBody>
          <a:bodyPr/>
          <a:lstStyle>
            <a:lvl1pPr>
              <a:defRPr/>
            </a:lvl1pPr>
          </a:lstStyle>
          <a:p>
            <a:pPr>
              <a:defRPr/>
            </a:pPr>
            <a:fld id="{BFE4BD26-E97B-4711-B1D0-3BA16E02E0B9}" type="slidenum">
              <a:rPr lang="en-GB" altLang="en-US"/>
              <a:pPr>
                <a:defRPr/>
              </a:pPr>
              <a:t>‹#›</a:t>
            </a:fld>
            <a:endParaRPr lang="en-GB" altLang="en-US"/>
          </a:p>
        </p:txBody>
      </p:sp>
    </p:spTree>
    <p:extLst>
      <p:ext uri="{BB962C8B-B14F-4D97-AF65-F5344CB8AC3E}">
        <p14:creationId xmlns:p14="http://schemas.microsoft.com/office/powerpoint/2010/main" val="4011674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8C2D71E-9612-4D4A-BD5E-3AF7298F841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306291A-46BB-4EC6-BC5D-DA144F7170F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5197198-DCFE-465E-BE1F-9C0173075554}"/>
              </a:ext>
            </a:extLst>
          </p:cNvPr>
          <p:cNvSpPr>
            <a:spLocks noGrp="1" noChangeArrowheads="1"/>
          </p:cNvSpPr>
          <p:nvPr>
            <p:ph type="sldNum" sz="quarter" idx="12"/>
          </p:nvPr>
        </p:nvSpPr>
        <p:spPr>
          <a:ln/>
        </p:spPr>
        <p:txBody>
          <a:bodyPr/>
          <a:lstStyle>
            <a:lvl1pPr>
              <a:defRPr/>
            </a:lvl1pPr>
          </a:lstStyle>
          <a:p>
            <a:pPr>
              <a:defRPr/>
            </a:pPr>
            <a:fld id="{56F9322F-C370-4038-A121-C2BD4201A60C}" type="slidenum">
              <a:rPr lang="en-GB" altLang="en-US"/>
              <a:pPr>
                <a:defRPr/>
              </a:pPr>
              <a:t>‹#›</a:t>
            </a:fld>
            <a:endParaRPr lang="en-GB" altLang="en-US"/>
          </a:p>
        </p:txBody>
      </p:sp>
    </p:spTree>
    <p:extLst>
      <p:ext uri="{BB962C8B-B14F-4D97-AF65-F5344CB8AC3E}">
        <p14:creationId xmlns:p14="http://schemas.microsoft.com/office/powerpoint/2010/main" val="148036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43000" y="1122363"/>
            <a:ext cx="6858000" cy="2387601"/>
          </a:xfrm>
          <a:prstGeom prst="rect">
            <a:avLst/>
          </a:prstGeom>
        </p:spPr>
        <p:txBody>
          <a:bodyPr anchor="b"/>
          <a:lstStyle>
            <a:lvl1pPr algn="ctr">
              <a:defRPr sz="4500"/>
            </a:lvl1pPr>
          </a:lstStyle>
          <a:p>
            <a:r>
              <a:t>Title Text</a:t>
            </a:r>
          </a:p>
        </p:txBody>
      </p:sp>
      <p:sp>
        <p:nvSpPr>
          <p:cNvPr id="12" name="Body Level One…"/>
          <p:cNvSpPr txBox="1">
            <a:spLocks noGrp="1"/>
          </p:cNvSpPr>
          <p:nvPr>
            <p:ph type="body" sz="quarter" idx="1"/>
          </p:nvPr>
        </p:nvSpPr>
        <p:spPr>
          <a:xfrm>
            <a:off x="1143000" y="3602038"/>
            <a:ext cx="6858000" cy="1655763"/>
          </a:xfrm>
          <a:prstGeom prst="rect">
            <a:avLst/>
          </a:prstGeom>
        </p:spPr>
        <p:txBody>
          <a:bodyPr/>
          <a:lstStyle>
            <a:lvl1pPr marL="0" indent="0" algn="ctr">
              <a:buSzTx/>
              <a:buFontTx/>
              <a:buNone/>
              <a:defRPr sz="1800"/>
            </a:lvl1pPr>
            <a:lvl2pPr marL="0" indent="342900" algn="ctr">
              <a:buSzTx/>
              <a:buFontTx/>
              <a:buNone/>
              <a:defRPr sz="1800"/>
            </a:lvl2pPr>
            <a:lvl3pPr marL="0" indent="685800" algn="ctr">
              <a:buSzTx/>
              <a:buFontTx/>
              <a:buNone/>
              <a:defRPr sz="1800"/>
            </a:lvl3pPr>
            <a:lvl4pPr marL="0" indent="1028700" algn="ctr">
              <a:buSzTx/>
              <a:buFontTx/>
              <a:buNone/>
              <a:defRPr sz="1800"/>
            </a:lvl4pPr>
            <a:lvl5pPr marL="0" indent="1371600" algn="ctr">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544436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849549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623888" y="1709739"/>
            <a:ext cx="7886700" cy="2852737"/>
          </a:xfrm>
          <a:prstGeom prst="rect">
            <a:avLst/>
          </a:prstGeom>
        </p:spPr>
        <p:txBody>
          <a:bodyPr anchor="b"/>
          <a:lstStyle>
            <a:lvl1pPr>
              <a:defRPr sz="4500"/>
            </a:lvl1pPr>
          </a:lstStyle>
          <a:p>
            <a:r>
              <a:t>Title Text</a:t>
            </a:r>
          </a:p>
        </p:txBody>
      </p:sp>
      <p:sp>
        <p:nvSpPr>
          <p:cNvPr id="30" name="Body Level One…"/>
          <p:cNvSpPr txBox="1">
            <a:spLocks noGrp="1"/>
          </p:cNvSpPr>
          <p:nvPr>
            <p:ph type="body" sz="quarter" idx="1"/>
          </p:nvPr>
        </p:nvSpPr>
        <p:spPr>
          <a:xfrm>
            <a:off x="623888" y="4589462"/>
            <a:ext cx="7886700" cy="1500188"/>
          </a:xfrm>
          <a:prstGeom prst="rect">
            <a:avLst/>
          </a:prstGeom>
        </p:spPr>
        <p:txBody>
          <a:bodyPr/>
          <a:lstStyle>
            <a:lvl1pPr marL="0" indent="0">
              <a:buSzTx/>
              <a:buFontTx/>
              <a:buNone/>
              <a:defRPr sz="1800">
                <a:solidFill>
                  <a:srgbClr val="888888"/>
                </a:solidFill>
              </a:defRPr>
            </a:lvl1pPr>
            <a:lvl2pPr marL="0" indent="342900">
              <a:buSzTx/>
              <a:buFontTx/>
              <a:buNone/>
              <a:defRPr sz="1800">
                <a:solidFill>
                  <a:srgbClr val="888888"/>
                </a:solidFill>
              </a:defRPr>
            </a:lvl2pPr>
            <a:lvl3pPr marL="0" indent="685800">
              <a:buSzTx/>
              <a:buFontTx/>
              <a:buNone/>
              <a:defRPr sz="1800">
                <a:solidFill>
                  <a:srgbClr val="888888"/>
                </a:solidFill>
              </a:defRPr>
            </a:lvl3pPr>
            <a:lvl4pPr marL="0" indent="1028700">
              <a:buSzTx/>
              <a:buFontTx/>
              <a:buNone/>
              <a:defRPr sz="1800">
                <a:solidFill>
                  <a:srgbClr val="888888"/>
                </a:solidFill>
              </a:defRPr>
            </a:lvl4pPr>
            <a:lvl5pPr marL="0" indent="1371600">
              <a:buSzTx/>
              <a:buFontTx/>
              <a:buNone/>
              <a:defRPr sz="1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1698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628650" y="1825625"/>
            <a:ext cx="38862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7926518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629841" y="365126"/>
            <a:ext cx="7886701" cy="1325563"/>
          </a:xfrm>
          <a:prstGeom prst="rect">
            <a:avLst/>
          </a:prstGeom>
        </p:spPr>
        <p:txBody>
          <a:bodyPr/>
          <a:lstStyle/>
          <a:p>
            <a:r>
              <a:t>Title Text</a:t>
            </a:r>
          </a:p>
        </p:txBody>
      </p:sp>
      <p:sp>
        <p:nvSpPr>
          <p:cNvPr id="48" name="Body Level One…"/>
          <p:cNvSpPr txBox="1">
            <a:spLocks noGrp="1"/>
          </p:cNvSpPr>
          <p:nvPr>
            <p:ph type="body" sz="quarter" idx="1"/>
          </p:nvPr>
        </p:nvSpPr>
        <p:spPr>
          <a:xfrm>
            <a:off x="629841" y="1681164"/>
            <a:ext cx="3868342" cy="823913"/>
          </a:xfrm>
          <a:prstGeom prst="rect">
            <a:avLst/>
          </a:prstGeom>
        </p:spPr>
        <p:txBody>
          <a:bodyPr anchor="b"/>
          <a:lstStyle>
            <a:lvl1pPr marL="0" indent="0">
              <a:buSzTx/>
              <a:buFontTx/>
              <a:buNone/>
              <a:defRPr sz="1800" b="1"/>
            </a:lvl1pPr>
            <a:lvl2pPr marL="0" indent="342900">
              <a:buSzTx/>
              <a:buFontTx/>
              <a:buNone/>
              <a:defRPr sz="1800" b="1"/>
            </a:lvl2pPr>
            <a:lvl3pPr marL="0" indent="685800">
              <a:buSzTx/>
              <a:buFontTx/>
              <a:buNone/>
              <a:defRPr sz="1800" b="1"/>
            </a:lvl3pPr>
            <a:lvl4pPr marL="0" indent="1028700">
              <a:buSzTx/>
              <a:buFontTx/>
              <a:buNone/>
              <a:defRPr sz="1800" b="1"/>
            </a:lvl4pPr>
            <a:lvl5pPr marL="0" indent="1371600">
              <a:buSzTx/>
              <a:buFontTx/>
              <a:buNone/>
              <a:defRPr sz="18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4629150" y="1681164"/>
            <a:ext cx="3887391" cy="823913"/>
          </a:xfrm>
          <a:prstGeom prst="rect">
            <a:avLst/>
          </a:prstGeom>
        </p:spPr>
        <p:txBody>
          <a:bodyPr anchor="b"/>
          <a:lstStyle>
            <a:lvl1pPr marL="0" indent="0">
              <a:buSzTx/>
              <a:buFontTx/>
              <a:buNone/>
              <a:defRPr sz="2400" b="1"/>
            </a:lvl1pPr>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1554043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294714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629841" y="457200"/>
            <a:ext cx="2949179" cy="1600200"/>
          </a:xfrm>
          <a:prstGeom prst="rect">
            <a:avLst/>
          </a:prstGeom>
        </p:spPr>
        <p:txBody>
          <a:bodyPr anchor="b"/>
          <a:lstStyle>
            <a:lvl1pPr>
              <a:defRPr sz="2400"/>
            </a:lvl1pPr>
          </a:lstStyle>
          <a:p>
            <a:r>
              <a:t>Title Text</a:t>
            </a:r>
          </a:p>
        </p:txBody>
      </p:sp>
      <p:sp>
        <p:nvSpPr>
          <p:cNvPr id="73" name="Body Level One…"/>
          <p:cNvSpPr txBox="1">
            <a:spLocks noGrp="1"/>
          </p:cNvSpPr>
          <p:nvPr>
            <p:ph type="body" sz="half" idx="1"/>
          </p:nvPr>
        </p:nvSpPr>
        <p:spPr>
          <a:xfrm>
            <a:off x="3887390" y="987426"/>
            <a:ext cx="4629151" cy="4873625"/>
          </a:xfrm>
          <a:prstGeom prst="rect">
            <a:avLst/>
          </a:prstGeom>
        </p:spPr>
        <p:txBody>
          <a:bodyPr/>
          <a:lstStyle>
            <a:lvl1pPr>
              <a:defRPr sz="2400"/>
            </a:lvl1pPr>
            <a:lvl2pPr marL="538843" indent="-195943">
              <a:defRPr sz="2400"/>
            </a:lvl2pPr>
            <a:lvl3pPr marL="914400" indent="-228600">
              <a:defRPr sz="2400"/>
            </a:lvl3pPr>
            <a:lvl4pPr marL="1303020" indent="-274320">
              <a:defRPr sz="2400"/>
            </a:lvl4pPr>
            <a:lvl5pPr marL="1645920" indent="-274320">
              <a:defRPr sz="24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629840" y="2057400"/>
            <a:ext cx="2949179" cy="3811588"/>
          </a:xfrm>
          <a:prstGeom prst="rect">
            <a:avLst/>
          </a:prstGeom>
        </p:spPr>
        <p:txBody>
          <a:bodyPr/>
          <a:lstStyle>
            <a:lvl1pPr marL="0" indent="0">
              <a:buSzTx/>
              <a:buFontTx/>
              <a:buNone/>
              <a:defRPr sz="1600"/>
            </a:lvl1p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64533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629841" y="457200"/>
            <a:ext cx="2949179" cy="1600200"/>
          </a:xfrm>
          <a:prstGeom prst="rect">
            <a:avLst/>
          </a:prstGeom>
        </p:spPr>
        <p:txBody>
          <a:bodyPr anchor="b"/>
          <a:lstStyle>
            <a:lvl1pPr>
              <a:defRPr sz="2400"/>
            </a:lvl1pPr>
          </a:lstStyle>
          <a:p>
            <a:r>
              <a:t>Title Text</a:t>
            </a:r>
          </a:p>
        </p:txBody>
      </p:sp>
      <p:sp>
        <p:nvSpPr>
          <p:cNvPr id="83" name="Picture Placeholder 2"/>
          <p:cNvSpPr>
            <a:spLocks noGrp="1"/>
          </p:cNvSpPr>
          <p:nvPr>
            <p:ph type="pic" sz="half" idx="13"/>
          </p:nvPr>
        </p:nvSpPr>
        <p:spPr>
          <a:xfrm>
            <a:off x="3887390" y="987426"/>
            <a:ext cx="462915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629841" y="2057400"/>
            <a:ext cx="2949179" cy="3811588"/>
          </a:xfrm>
          <a:prstGeom prst="rect">
            <a:avLst/>
          </a:prstGeom>
        </p:spPr>
        <p:txBody>
          <a:bodyPr/>
          <a:lstStyle>
            <a:lvl1pPr marL="0" indent="0">
              <a:buSzTx/>
              <a:buFontTx/>
              <a:buNone/>
              <a:defRPr sz="1200"/>
            </a:lvl1pPr>
            <a:lvl2pPr marL="0" indent="342900">
              <a:buSzTx/>
              <a:buFontTx/>
              <a:buNone/>
              <a:defRPr sz="1200"/>
            </a:lvl2pPr>
            <a:lvl3pPr marL="0" indent="685800">
              <a:buSzTx/>
              <a:buFontTx/>
              <a:buNone/>
              <a:defRPr sz="1200"/>
            </a:lvl3pPr>
            <a:lvl4pPr marL="0" indent="1028700">
              <a:buSzTx/>
              <a:buFontTx/>
              <a:buNone/>
              <a:defRPr sz="1200"/>
            </a:lvl4pPr>
            <a:lvl5pPr marL="0" indent="1371600">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77089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DB64B8EC-74FF-4FC8-A905-CCC4C52A3B1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16569F9-3388-4CA4-BD08-9FE72D3B85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0B8702-6EB1-4E3F-8052-B90506E14EC7}"/>
              </a:ext>
            </a:extLst>
          </p:cNvPr>
          <p:cNvSpPr>
            <a:spLocks noGrp="1" noChangeArrowheads="1"/>
          </p:cNvSpPr>
          <p:nvPr>
            <p:ph type="sldNum" sz="quarter" idx="12"/>
          </p:nvPr>
        </p:nvSpPr>
        <p:spPr>
          <a:ln/>
        </p:spPr>
        <p:txBody>
          <a:bodyPr/>
          <a:lstStyle>
            <a:lvl1pPr>
              <a:defRPr/>
            </a:lvl1pPr>
          </a:lstStyle>
          <a:p>
            <a:pPr>
              <a:defRPr/>
            </a:pPr>
            <a:fld id="{B2596E67-5141-486B-A6D2-8390F558206C}" type="slidenum">
              <a:rPr lang="en-GB" altLang="en-US"/>
              <a:pPr>
                <a:defRPr/>
              </a:pPr>
              <a:t>‹#›</a:t>
            </a:fld>
            <a:endParaRPr lang="en-GB" altLang="en-US"/>
          </a:p>
        </p:txBody>
      </p:sp>
    </p:spTree>
    <p:extLst>
      <p:ext uri="{BB962C8B-B14F-4D97-AF65-F5344CB8AC3E}">
        <p14:creationId xmlns:p14="http://schemas.microsoft.com/office/powerpoint/2010/main" val="56313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0A63DDF2-DE88-488A-A542-7A234A6940A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2277598-6BAE-4B0F-9E86-42F0D052D9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0FE843F-500A-4501-9C99-82667BFC6940}"/>
              </a:ext>
            </a:extLst>
          </p:cNvPr>
          <p:cNvSpPr>
            <a:spLocks noGrp="1" noChangeArrowheads="1"/>
          </p:cNvSpPr>
          <p:nvPr>
            <p:ph type="sldNum" sz="quarter" idx="12"/>
          </p:nvPr>
        </p:nvSpPr>
        <p:spPr>
          <a:ln/>
        </p:spPr>
        <p:txBody>
          <a:bodyPr/>
          <a:lstStyle>
            <a:lvl1pPr>
              <a:defRPr/>
            </a:lvl1pPr>
          </a:lstStyle>
          <a:p>
            <a:pPr>
              <a:defRPr/>
            </a:pPr>
            <a:fld id="{79663B4A-54A8-404D-9ECE-6EBDE9E3725A}" type="slidenum">
              <a:rPr lang="en-GB" altLang="en-US"/>
              <a:pPr>
                <a:defRPr/>
              </a:pPr>
              <a:t>‹#›</a:t>
            </a:fld>
            <a:endParaRPr lang="en-GB" altLang="en-US"/>
          </a:p>
        </p:txBody>
      </p:sp>
    </p:spTree>
    <p:extLst>
      <p:ext uri="{BB962C8B-B14F-4D97-AF65-F5344CB8AC3E}">
        <p14:creationId xmlns:p14="http://schemas.microsoft.com/office/powerpoint/2010/main" val="37281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6EC12A60-A842-4168-A041-04ED232D567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499D018-6FC4-45DB-BA4C-D2C427BAC45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A13E2C1-70A8-4FB6-8AF7-7B3CAAC136CA}"/>
              </a:ext>
            </a:extLst>
          </p:cNvPr>
          <p:cNvSpPr>
            <a:spLocks noGrp="1" noChangeArrowheads="1"/>
          </p:cNvSpPr>
          <p:nvPr>
            <p:ph type="sldNum" sz="quarter" idx="12"/>
          </p:nvPr>
        </p:nvSpPr>
        <p:spPr>
          <a:ln/>
        </p:spPr>
        <p:txBody>
          <a:bodyPr/>
          <a:lstStyle>
            <a:lvl1pPr>
              <a:defRPr/>
            </a:lvl1pPr>
          </a:lstStyle>
          <a:p>
            <a:pPr>
              <a:defRPr/>
            </a:pPr>
            <a:fld id="{B37ECCFB-081B-4558-8066-9FC9FB909644}" type="slidenum">
              <a:rPr lang="en-GB" altLang="en-US"/>
              <a:pPr>
                <a:defRPr/>
              </a:pPr>
              <a:t>‹#›</a:t>
            </a:fld>
            <a:endParaRPr lang="en-GB" altLang="en-US"/>
          </a:p>
        </p:txBody>
      </p:sp>
    </p:spTree>
    <p:extLst>
      <p:ext uri="{BB962C8B-B14F-4D97-AF65-F5344CB8AC3E}">
        <p14:creationId xmlns:p14="http://schemas.microsoft.com/office/powerpoint/2010/main" val="2474366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0A63DDF2-DE88-488A-A542-7A234A6940A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2277598-6BAE-4B0F-9E86-42F0D052D9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0FE843F-500A-4501-9C99-82667BFC6940}"/>
              </a:ext>
            </a:extLst>
          </p:cNvPr>
          <p:cNvSpPr>
            <a:spLocks noGrp="1" noChangeArrowheads="1"/>
          </p:cNvSpPr>
          <p:nvPr>
            <p:ph type="sldNum" sz="quarter" idx="12"/>
          </p:nvPr>
        </p:nvSpPr>
        <p:spPr>
          <a:ln/>
        </p:spPr>
        <p:txBody>
          <a:bodyPr/>
          <a:lstStyle>
            <a:lvl1pPr>
              <a:defRPr/>
            </a:lvl1pPr>
          </a:lstStyle>
          <a:p>
            <a:pPr>
              <a:defRPr/>
            </a:pPr>
            <a:fld id="{79663B4A-54A8-404D-9ECE-6EBDE9E3725A}" type="slidenum">
              <a:rPr lang="en-GB" altLang="en-US"/>
              <a:pPr>
                <a:defRPr/>
              </a:pPr>
              <a:t>‹#›</a:t>
            </a:fld>
            <a:endParaRPr lang="en-GB" altLang="en-US"/>
          </a:p>
        </p:txBody>
      </p:sp>
    </p:spTree>
    <p:extLst>
      <p:ext uri="{BB962C8B-B14F-4D97-AF65-F5344CB8AC3E}">
        <p14:creationId xmlns:p14="http://schemas.microsoft.com/office/powerpoint/2010/main" val="294371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6693F99F-1D4F-4F95-86A8-E80D3B88122E}"/>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2757426-5766-48E9-A21B-490C828AD6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16CFE35-B776-44F1-AE8A-E9D27260BB4B}"/>
              </a:ext>
            </a:extLst>
          </p:cNvPr>
          <p:cNvSpPr>
            <a:spLocks noGrp="1" noChangeArrowheads="1"/>
          </p:cNvSpPr>
          <p:nvPr>
            <p:ph type="sldNum" sz="quarter" idx="12"/>
          </p:nvPr>
        </p:nvSpPr>
        <p:spPr>
          <a:ln/>
        </p:spPr>
        <p:txBody>
          <a:bodyPr/>
          <a:lstStyle>
            <a:lvl1pPr>
              <a:defRPr/>
            </a:lvl1pPr>
          </a:lstStyle>
          <a:p>
            <a:pPr>
              <a:defRPr/>
            </a:pPr>
            <a:fld id="{50961D8B-B27B-4DBF-8FB7-466C861ED030}" type="slidenum">
              <a:rPr lang="en-GB" altLang="en-US"/>
              <a:pPr>
                <a:defRPr/>
              </a:pPr>
              <a:t>‹#›</a:t>
            </a:fld>
            <a:endParaRPr lang="en-GB" altLang="en-US"/>
          </a:p>
        </p:txBody>
      </p:sp>
    </p:spTree>
    <p:extLst>
      <p:ext uri="{BB962C8B-B14F-4D97-AF65-F5344CB8AC3E}">
        <p14:creationId xmlns:p14="http://schemas.microsoft.com/office/powerpoint/2010/main" val="3774292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01DE6389-1926-41CE-AC57-72350FC5923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3BAFA81-88E5-44C1-9411-0D128FC3F17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4D2507F-9C14-473A-923B-7F925A14C7BB}"/>
              </a:ext>
            </a:extLst>
          </p:cNvPr>
          <p:cNvSpPr>
            <a:spLocks noGrp="1" noChangeArrowheads="1"/>
          </p:cNvSpPr>
          <p:nvPr>
            <p:ph type="sldNum" sz="quarter" idx="12"/>
          </p:nvPr>
        </p:nvSpPr>
        <p:spPr>
          <a:ln/>
        </p:spPr>
        <p:txBody>
          <a:bodyPr/>
          <a:lstStyle>
            <a:lvl1pPr>
              <a:defRPr/>
            </a:lvl1pPr>
          </a:lstStyle>
          <a:p>
            <a:pPr>
              <a:defRPr/>
            </a:pPr>
            <a:fld id="{2735B465-FE9E-4774-A627-62A9352ED1E6}" type="slidenum">
              <a:rPr lang="en-GB" altLang="en-US"/>
              <a:pPr>
                <a:defRPr/>
              </a:pPr>
              <a:t>‹#›</a:t>
            </a:fld>
            <a:endParaRPr lang="en-GB" altLang="en-US"/>
          </a:p>
        </p:txBody>
      </p:sp>
    </p:spTree>
    <p:extLst>
      <p:ext uri="{BB962C8B-B14F-4D97-AF65-F5344CB8AC3E}">
        <p14:creationId xmlns:p14="http://schemas.microsoft.com/office/powerpoint/2010/main" val="60847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E097DE2-2A4C-44AB-8BA9-45E2ACADBB1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29C0AF8B-B09C-4030-8BFF-7CC378C7C9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7FC06991-429D-4009-AEAA-71A512215FF4}"/>
              </a:ext>
            </a:extLst>
          </p:cNvPr>
          <p:cNvSpPr>
            <a:spLocks noGrp="1" noChangeArrowheads="1"/>
          </p:cNvSpPr>
          <p:nvPr>
            <p:ph type="sldNum" sz="quarter" idx="12"/>
          </p:nvPr>
        </p:nvSpPr>
        <p:spPr>
          <a:ln/>
        </p:spPr>
        <p:txBody>
          <a:bodyPr/>
          <a:lstStyle>
            <a:lvl1pPr>
              <a:defRPr/>
            </a:lvl1pPr>
          </a:lstStyle>
          <a:p>
            <a:pPr>
              <a:defRPr/>
            </a:pPr>
            <a:fld id="{7D348CD8-F6A1-486A-AD4D-31847BBE6F92}" type="slidenum">
              <a:rPr lang="en-GB" altLang="en-US"/>
              <a:pPr>
                <a:defRPr/>
              </a:pPr>
              <a:t>‹#›</a:t>
            </a:fld>
            <a:endParaRPr lang="en-GB" altLang="en-US"/>
          </a:p>
        </p:txBody>
      </p:sp>
    </p:spTree>
    <p:extLst>
      <p:ext uri="{BB962C8B-B14F-4D97-AF65-F5344CB8AC3E}">
        <p14:creationId xmlns:p14="http://schemas.microsoft.com/office/powerpoint/2010/main" val="269219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F343C713-E52A-4C08-ACC0-BEE98E12599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303B785-36E2-4256-867E-9694533FFE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921F408-E5D8-40C4-A1B5-38BAA951C532}"/>
              </a:ext>
            </a:extLst>
          </p:cNvPr>
          <p:cNvSpPr>
            <a:spLocks noGrp="1" noChangeArrowheads="1"/>
          </p:cNvSpPr>
          <p:nvPr>
            <p:ph type="sldNum" sz="quarter" idx="12"/>
          </p:nvPr>
        </p:nvSpPr>
        <p:spPr>
          <a:ln/>
        </p:spPr>
        <p:txBody>
          <a:bodyPr/>
          <a:lstStyle>
            <a:lvl1pPr>
              <a:defRPr/>
            </a:lvl1pPr>
          </a:lstStyle>
          <a:p>
            <a:pPr>
              <a:defRPr/>
            </a:pPr>
            <a:fld id="{A8B6A077-AA0D-4607-8D45-ABCE028E8105}" type="slidenum">
              <a:rPr lang="en-GB" altLang="en-US"/>
              <a:pPr>
                <a:defRPr/>
              </a:pPr>
              <a:t>‹#›</a:t>
            </a:fld>
            <a:endParaRPr lang="en-GB" altLang="en-US"/>
          </a:p>
        </p:txBody>
      </p:sp>
    </p:spTree>
    <p:extLst>
      <p:ext uri="{BB962C8B-B14F-4D97-AF65-F5344CB8AC3E}">
        <p14:creationId xmlns:p14="http://schemas.microsoft.com/office/powerpoint/2010/main" val="1727466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57621074-ADEA-457D-92D7-B8A7B0F8AE3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9F342B1-211C-4E16-8033-A8A6F6D5DA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3554B44-8590-4454-954D-AF52CFD07E36}"/>
              </a:ext>
            </a:extLst>
          </p:cNvPr>
          <p:cNvSpPr>
            <a:spLocks noGrp="1" noChangeArrowheads="1"/>
          </p:cNvSpPr>
          <p:nvPr>
            <p:ph type="sldNum" sz="quarter" idx="12"/>
          </p:nvPr>
        </p:nvSpPr>
        <p:spPr>
          <a:ln/>
        </p:spPr>
        <p:txBody>
          <a:bodyPr/>
          <a:lstStyle>
            <a:lvl1pPr>
              <a:defRPr/>
            </a:lvl1pPr>
          </a:lstStyle>
          <a:p>
            <a:pPr>
              <a:defRPr/>
            </a:pPr>
            <a:fld id="{98E45A90-02D3-46B0-B487-460554FDC090}" type="slidenum">
              <a:rPr lang="en-GB" altLang="en-US"/>
              <a:pPr>
                <a:defRPr/>
              </a:pPr>
              <a:t>‹#›</a:t>
            </a:fld>
            <a:endParaRPr lang="en-GB" altLang="en-US"/>
          </a:p>
        </p:txBody>
      </p:sp>
    </p:spTree>
    <p:extLst>
      <p:ext uri="{BB962C8B-B14F-4D97-AF65-F5344CB8AC3E}">
        <p14:creationId xmlns:p14="http://schemas.microsoft.com/office/powerpoint/2010/main" val="20147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9B136FE-EFBB-4662-A42C-BE915B7A4ADC}"/>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192CA1B7-2B5E-4A80-AE8D-8C5F37939AA2}"/>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07595208-F252-426C-907E-C852F87E149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2875534F-7C01-4085-8E49-A67B8FCE4653}"/>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588ABFA4-6968-4CC7-AAE9-F785EC2725DE}"/>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anose="020B0604020202020204" pitchFamily="34" charset="0"/>
              </a:defRPr>
            </a:lvl1pPr>
          </a:lstStyle>
          <a:p>
            <a:pPr>
              <a:defRPr/>
            </a:pPr>
            <a:fld id="{35DFBD5E-634A-4C79-8131-D15CBBB7CDCD}"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28650" y="365126"/>
            <a:ext cx="7886700" cy="13255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628650" y="1825625"/>
            <a:ext cx="7886700" cy="43513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281955" y="6423497"/>
            <a:ext cx="233396" cy="230832"/>
          </a:xfrm>
          <a:prstGeom prst="rect">
            <a:avLst/>
          </a:prstGeom>
          <a:ln w="12700">
            <a:miter lim="400000"/>
          </a:ln>
        </p:spPr>
        <p:txBody>
          <a:bodyPr wrap="none" lIns="45719" rIns="45719" anchor="ctr">
            <a:spAutoFit/>
          </a:bodyPr>
          <a:lstStyle>
            <a:lvl1pPr algn="r">
              <a:defRPr sz="90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09913684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2" r:id="rId7"/>
    <p:sldLayoutId id="2147483773" r:id="rId8"/>
    <p:sldLayoutId id="2147483774" r:id="rId9"/>
  </p:sldLayoutIdLst>
  <p:transition spd="med"/>
  <p:txStyles>
    <p:titleStyle>
      <a:lvl1pPr marL="0" marR="0" indent="0" algn="l" defTabSz="685800" rtl="0" latinLnBrk="0">
        <a:lnSpc>
          <a:spcPct val="90000"/>
        </a:lnSpc>
        <a:spcBef>
          <a:spcPts val="0"/>
        </a:spcBef>
        <a:spcAft>
          <a:spcPts val="0"/>
        </a:spcAft>
        <a:buClrTx/>
        <a:buSzTx/>
        <a:buFontTx/>
        <a:buNone/>
        <a:tabLst/>
        <a:defRPr sz="3300" b="0" i="0" u="none" strike="noStrike" cap="none" spc="0" baseline="0">
          <a:solidFill>
            <a:srgbClr val="000000"/>
          </a:solidFill>
          <a:uFillTx/>
          <a:latin typeface="Calibri Light"/>
          <a:ea typeface="Calibri Light"/>
          <a:cs typeface="Calibri Light"/>
          <a:sym typeface="Calibri Light"/>
        </a:defRPr>
      </a:lvl1pPr>
      <a:lvl2pPr marL="0" marR="0" indent="0" algn="l" defTabSz="685800" rtl="0" latinLnBrk="0">
        <a:lnSpc>
          <a:spcPct val="90000"/>
        </a:lnSpc>
        <a:spcBef>
          <a:spcPts val="0"/>
        </a:spcBef>
        <a:spcAft>
          <a:spcPts val="0"/>
        </a:spcAft>
        <a:buClrTx/>
        <a:buSzTx/>
        <a:buFontTx/>
        <a:buNone/>
        <a:tabLst/>
        <a:defRPr sz="3300" b="0" i="0" u="none" strike="noStrike" cap="none" spc="0" baseline="0">
          <a:solidFill>
            <a:srgbClr val="000000"/>
          </a:solidFill>
          <a:uFillTx/>
          <a:latin typeface="Calibri Light"/>
          <a:ea typeface="Calibri Light"/>
          <a:cs typeface="Calibri Light"/>
          <a:sym typeface="Calibri Light"/>
        </a:defRPr>
      </a:lvl2pPr>
      <a:lvl3pPr marL="0" marR="0" indent="0" algn="l" defTabSz="685800" rtl="0" latinLnBrk="0">
        <a:lnSpc>
          <a:spcPct val="90000"/>
        </a:lnSpc>
        <a:spcBef>
          <a:spcPts val="0"/>
        </a:spcBef>
        <a:spcAft>
          <a:spcPts val="0"/>
        </a:spcAft>
        <a:buClrTx/>
        <a:buSzTx/>
        <a:buFontTx/>
        <a:buNone/>
        <a:tabLst/>
        <a:defRPr sz="3300" b="0" i="0" u="none" strike="noStrike" cap="none" spc="0" baseline="0">
          <a:solidFill>
            <a:srgbClr val="000000"/>
          </a:solidFill>
          <a:uFillTx/>
          <a:latin typeface="Calibri Light"/>
          <a:ea typeface="Calibri Light"/>
          <a:cs typeface="Calibri Light"/>
          <a:sym typeface="Calibri Light"/>
        </a:defRPr>
      </a:lvl3pPr>
      <a:lvl4pPr marL="0" marR="0" indent="0" algn="l" defTabSz="685800" rtl="0" latinLnBrk="0">
        <a:lnSpc>
          <a:spcPct val="90000"/>
        </a:lnSpc>
        <a:spcBef>
          <a:spcPts val="0"/>
        </a:spcBef>
        <a:spcAft>
          <a:spcPts val="0"/>
        </a:spcAft>
        <a:buClrTx/>
        <a:buSzTx/>
        <a:buFontTx/>
        <a:buNone/>
        <a:tabLst/>
        <a:defRPr sz="3300" b="0" i="0" u="none" strike="noStrike" cap="none" spc="0" baseline="0">
          <a:solidFill>
            <a:srgbClr val="000000"/>
          </a:solidFill>
          <a:uFillTx/>
          <a:latin typeface="Calibri Light"/>
          <a:ea typeface="Calibri Light"/>
          <a:cs typeface="Calibri Light"/>
          <a:sym typeface="Calibri Light"/>
        </a:defRPr>
      </a:lvl4pPr>
      <a:lvl5pPr marL="0" marR="0" indent="0" algn="l" defTabSz="685800" rtl="0" latinLnBrk="0">
        <a:lnSpc>
          <a:spcPct val="90000"/>
        </a:lnSpc>
        <a:spcBef>
          <a:spcPts val="0"/>
        </a:spcBef>
        <a:spcAft>
          <a:spcPts val="0"/>
        </a:spcAft>
        <a:buClrTx/>
        <a:buSzTx/>
        <a:buFontTx/>
        <a:buNone/>
        <a:tabLst/>
        <a:defRPr sz="3300" b="0" i="0" u="none" strike="noStrike" cap="none" spc="0" baseline="0">
          <a:solidFill>
            <a:srgbClr val="000000"/>
          </a:solidFill>
          <a:uFillTx/>
          <a:latin typeface="Calibri Light"/>
          <a:ea typeface="Calibri Light"/>
          <a:cs typeface="Calibri Light"/>
          <a:sym typeface="Calibri Light"/>
        </a:defRPr>
      </a:lvl5pPr>
      <a:lvl6pPr marL="0" marR="0" indent="0" algn="l" defTabSz="685800" rtl="0" latinLnBrk="0">
        <a:lnSpc>
          <a:spcPct val="90000"/>
        </a:lnSpc>
        <a:spcBef>
          <a:spcPts val="0"/>
        </a:spcBef>
        <a:spcAft>
          <a:spcPts val="0"/>
        </a:spcAft>
        <a:buClrTx/>
        <a:buSzTx/>
        <a:buFontTx/>
        <a:buNone/>
        <a:tabLst/>
        <a:defRPr sz="3300" b="0" i="0" u="none" strike="noStrike" cap="none" spc="0" baseline="0">
          <a:solidFill>
            <a:srgbClr val="000000"/>
          </a:solidFill>
          <a:uFillTx/>
          <a:latin typeface="Calibri Light"/>
          <a:ea typeface="Calibri Light"/>
          <a:cs typeface="Calibri Light"/>
          <a:sym typeface="Calibri Light"/>
        </a:defRPr>
      </a:lvl6pPr>
      <a:lvl7pPr marL="0" marR="0" indent="0" algn="l" defTabSz="685800" rtl="0" latinLnBrk="0">
        <a:lnSpc>
          <a:spcPct val="90000"/>
        </a:lnSpc>
        <a:spcBef>
          <a:spcPts val="0"/>
        </a:spcBef>
        <a:spcAft>
          <a:spcPts val="0"/>
        </a:spcAft>
        <a:buClrTx/>
        <a:buSzTx/>
        <a:buFontTx/>
        <a:buNone/>
        <a:tabLst/>
        <a:defRPr sz="3300" b="0" i="0" u="none" strike="noStrike" cap="none" spc="0" baseline="0">
          <a:solidFill>
            <a:srgbClr val="000000"/>
          </a:solidFill>
          <a:uFillTx/>
          <a:latin typeface="Calibri Light"/>
          <a:ea typeface="Calibri Light"/>
          <a:cs typeface="Calibri Light"/>
          <a:sym typeface="Calibri Light"/>
        </a:defRPr>
      </a:lvl7pPr>
      <a:lvl8pPr marL="0" marR="0" indent="0" algn="l" defTabSz="685800" rtl="0" latinLnBrk="0">
        <a:lnSpc>
          <a:spcPct val="90000"/>
        </a:lnSpc>
        <a:spcBef>
          <a:spcPts val="0"/>
        </a:spcBef>
        <a:spcAft>
          <a:spcPts val="0"/>
        </a:spcAft>
        <a:buClrTx/>
        <a:buSzTx/>
        <a:buFontTx/>
        <a:buNone/>
        <a:tabLst/>
        <a:defRPr sz="3300" b="0" i="0" u="none" strike="noStrike" cap="none" spc="0" baseline="0">
          <a:solidFill>
            <a:srgbClr val="000000"/>
          </a:solidFill>
          <a:uFillTx/>
          <a:latin typeface="Calibri Light"/>
          <a:ea typeface="Calibri Light"/>
          <a:cs typeface="Calibri Light"/>
          <a:sym typeface="Calibri Light"/>
        </a:defRPr>
      </a:lvl8pPr>
      <a:lvl9pPr marL="0" marR="0" indent="0" algn="l" defTabSz="685800" rtl="0" latinLnBrk="0">
        <a:lnSpc>
          <a:spcPct val="90000"/>
        </a:lnSpc>
        <a:spcBef>
          <a:spcPts val="0"/>
        </a:spcBef>
        <a:spcAft>
          <a:spcPts val="0"/>
        </a:spcAft>
        <a:buClrTx/>
        <a:buSzTx/>
        <a:buFontTx/>
        <a:buNone/>
        <a:tabLst/>
        <a:defRPr sz="3300" b="0" i="0" u="none" strike="noStrike" cap="none" spc="0" baseline="0">
          <a:solidFill>
            <a:srgbClr val="000000"/>
          </a:solidFill>
          <a:uFillTx/>
          <a:latin typeface="Calibri Light"/>
          <a:ea typeface="Calibri Light"/>
          <a:cs typeface="Calibri Light"/>
          <a:sym typeface="Calibri Light"/>
        </a:defRPr>
      </a:lvl9pPr>
    </p:titleStyle>
    <p:bodyStyle>
      <a:lvl1pPr marL="171450" marR="0" indent="-17145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1pPr>
      <a:lvl2pPr marL="542925" marR="0" indent="-200025"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2pPr>
      <a:lvl3pPr marL="925829" marR="0" indent="-240029"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3pPr>
      <a:lvl4pPr marL="12954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4pPr>
      <a:lvl5pPr marL="16383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5pPr>
      <a:lvl6pPr marL="19812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6pPr>
      <a:lvl7pPr marL="23241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7pPr>
      <a:lvl8pPr marL="26670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8pPr>
      <a:lvl9pPr marL="30099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9pPr>
    </p:bodyStyle>
    <p:otherStyle>
      <a:lvl1pPr marL="0" marR="0" indent="0" algn="r" defTabSz="6858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1pPr>
      <a:lvl2pPr marL="0" marR="0" indent="342900" algn="r" defTabSz="6858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2pPr>
      <a:lvl3pPr marL="0" marR="0" indent="685800" algn="r" defTabSz="6858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3pPr>
      <a:lvl4pPr marL="0" marR="0" indent="1028700" algn="r" defTabSz="6858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4pPr>
      <a:lvl5pPr marL="0" marR="0" indent="1371600" algn="r" defTabSz="6858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5pPr>
      <a:lvl6pPr marL="0" marR="0" indent="1714500" algn="r" defTabSz="6858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6pPr>
      <a:lvl7pPr marL="0" marR="0" indent="2057400" algn="r" defTabSz="6858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7pPr>
      <a:lvl8pPr marL="0" marR="0" indent="2400300" algn="r" defTabSz="6858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8pPr>
      <a:lvl9pPr marL="0" marR="0" indent="2743200" algn="r" defTabSz="6858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hemeOverride" Target="../theme/themeOverride1.xml"/><Relationship Id="rId5" Type="http://schemas.openxmlformats.org/officeDocument/2006/relationships/image" Target="../media/image10.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hyperlink" Target="https://www.tpgi.com/color-contrast-checker/" TargetMode="Externa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hyperlink" Target="https://accessible-color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www.color-blindness.com/coblis-color-blindness-simulator/"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hyperlink" Target="https://www.vischeck.com/vischeck/vischeckImage.ph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Purple - changing the conversation">
            <a:extLst>
              <a:ext uri="{FF2B5EF4-FFF2-40B4-BE49-F238E27FC236}">
                <a16:creationId xmlns:a16="http://schemas.microsoft.com/office/drawing/2014/main" id="{706942F2-4597-47C1-94B4-07B3A1C64505}"/>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2">
            <a:extLst>
              <a:ext uri="{FF2B5EF4-FFF2-40B4-BE49-F238E27FC236}">
                <a16:creationId xmlns:a16="http://schemas.microsoft.com/office/drawing/2014/main" id="{56FB72B2-310A-409B-B45F-89C8A541C28A}"/>
              </a:ext>
            </a:extLst>
          </p:cNvPr>
          <p:cNvSpPr txBox="1">
            <a:spLocks noGrp="1" noChangeArrowheads="1"/>
          </p:cNvSpPr>
          <p:nvPr>
            <p:ph type="title" idx="4294967295"/>
          </p:nvPr>
        </p:nvSpPr>
        <p:spPr bwMode="auto">
          <a:xfrm>
            <a:off x="538834" y="3181783"/>
            <a:ext cx="5307783" cy="1384995"/>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800" b="0" i="0" u="none" strike="noStrike" kern="1200" cap="none" spc="0" normalizeH="0" baseline="0" noProof="0" dirty="0">
                <a:ln>
                  <a:noFill/>
                </a:ln>
                <a:solidFill>
                  <a:srgbClr val="551F75"/>
                </a:solidFill>
                <a:effectLst/>
                <a:uLnTx/>
                <a:uFillTx/>
                <a:latin typeface="Microsoft Sans Serif" panose="020B0604020202020204" pitchFamily="34" charset="0"/>
                <a:ea typeface="+mn-ea"/>
                <a:cs typeface="Microsoft Sans Serif" panose="020B0604020202020204" pitchFamily="34" charset="0"/>
              </a:rPr>
              <a:t>Producing accessible reports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1200" cap="none" spc="0" normalizeH="0" baseline="0" noProof="0" dirty="0">
                <a:ln>
                  <a:noFill/>
                </a:ln>
                <a:solidFill>
                  <a:srgbClr val="551F75"/>
                </a:solidFill>
                <a:effectLst/>
                <a:uLnTx/>
                <a:uFillTx/>
                <a:latin typeface="Microsoft Sans Serif" panose="020B0604020202020204" pitchFamily="34" charset="0"/>
                <a:ea typeface="+mn-ea"/>
                <a:cs typeface="Microsoft Sans Serif" panose="020B0604020202020204" pitchFamily="34" charset="0"/>
              </a:rPr>
              <a:t>Power BI</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1200" cap="none" spc="0" normalizeH="0" baseline="0" noProof="0" dirty="0">
              <a:ln>
                <a:noFill/>
              </a:ln>
              <a:solidFill>
                <a:srgbClr val="551F75"/>
              </a:solidFill>
              <a:effectLst/>
              <a:uLnTx/>
              <a:uFillTx/>
              <a:latin typeface="Microsoft Sans Serif" panose="020B0604020202020204" pitchFamily="34" charset="0"/>
              <a:ea typeface="+mn-ea"/>
              <a:cs typeface="Microsoft Sans Serif" panose="020B0604020202020204" pitchFamily="34" charset="0"/>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1">
            <a:extLst>
              <a:ext uri="{FF2B5EF4-FFF2-40B4-BE49-F238E27FC236}">
                <a16:creationId xmlns:a16="http://schemas.microsoft.com/office/drawing/2014/main" id="{3EEA3016-B733-4266-B2F0-BE827A0961E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008" y="-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normAutofit/>
          </a:bodyPr>
          <a:lstStyle/>
          <a:p>
            <a:pPr algn="l" eaLnBrk="1" fontAlgn="auto" hangingPunct="1">
              <a:spcAft>
                <a:spcPts val="0"/>
              </a:spcAft>
              <a:defRPr/>
            </a:pPr>
            <a:r>
              <a:rPr lang="en-GB" dirty="0">
                <a:solidFill>
                  <a:srgbClr val="7030A0"/>
                </a:solidFill>
              </a:rPr>
              <a:t>Blind Users</a:t>
            </a:r>
          </a:p>
        </p:txBody>
      </p:sp>
      <p:sp>
        <p:nvSpPr>
          <p:cNvPr id="11266" name="Rectangle 3"/>
          <p:cNvSpPr>
            <a:spLocks noGrp="1" noChangeArrowheads="1"/>
          </p:cNvSpPr>
          <p:nvPr>
            <p:ph type="body" idx="1"/>
          </p:nvPr>
        </p:nvSpPr>
        <p:spPr>
          <a:xfrm>
            <a:off x="628650" y="1825624"/>
            <a:ext cx="3439294" cy="4351338"/>
          </a:xfrm>
        </p:spPr>
        <p:txBody>
          <a:bodyPr/>
          <a:lstStyle/>
          <a:p>
            <a:r>
              <a:rPr lang="en-GB" sz="2000" dirty="0">
                <a:latin typeface="Calibri" panose="020F0502020204030204" pitchFamily="34" charset="0"/>
                <a:cs typeface="Calibri" panose="020F0502020204030204" pitchFamily="34" charset="0"/>
              </a:rPr>
              <a:t>Use a screen reader to read the report</a:t>
            </a:r>
          </a:p>
          <a:p>
            <a:r>
              <a:rPr lang="en-GB" sz="2000" dirty="0">
                <a:latin typeface="Calibri" panose="020F0502020204030204" pitchFamily="34" charset="0"/>
                <a:cs typeface="Calibri" panose="020F0502020204030204" pitchFamily="34" charset="0"/>
              </a:rPr>
              <a:t>Different types of screen readers</a:t>
            </a:r>
          </a:p>
          <a:p>
            <a:r>
              <a:rPr lang="en-GB" sz="2000" dirty="0">
                <a:latin typeface="Calibri" panose="020F0502020204030204" pitchFamily="34" charset="0"/>
                <a:cs typeface="Calibri" panose="020F0502020204030204" pitchFamily="34" charset="0"/>
              </a:rPr>
              <a:t>Most like to read in linear style</a:t>
            </a:r>
          </a:p>
          <a:p>
            <a:r>
              <a:rPr lang="en-GB" sz="2000" dirty="0">
                <a:latin typeface="Calibri" panose="020F0502020204030204" pitchFamily="34" charset="0"/>
                <a:cs typeface="Calibri" panose="020F0502020204030204" pitchFamily="34" charset="0"/>
              </a:rPr>
              <a:t>Heavily reliant on the mercy of designers and developers!</a:t>
            </a:r>
          </a:p>
        </p:txBody>
      </p:sp>
      <p:pic>
        <p:nvPicPr>
          <p:cNvPr id="5" name="Picture 4">
            <a:extLst>
              <a:ext uri="{FF2B5EF4-FFF2-40B4-BE49-F238E27FC236}">
                <a16:creationId xmlns:a16="http://schemas.microsoft.com/office/drawing/2014/main" id="{938E46B9-B12B-B231-8E13-3D06C94E9799}"/>
              </a:ext>
              <a:ext uri="{C183D7F6-B498-43B3-948B-1728B52AA6E4}">
                <adec:decorative xmlns:adec="http://schemas.microsoft.com/office/drawing/2017/decorative" val="1"/>
              </a:ext>
            </a:extLst>
          </p:cNvPr>
          <p:cNvPicPr>
            <a:picLocks noChangeAspect="1"/>
          </p:cNvPicPr>
          <p:nvPr/>
        </p:nvPicPr>
        <p:blipFill rotWithShape="1">
          <a:blip r:embed="rId5"/>
          <a:srcRect r="47231"/>
          <a:stretch/>
        </p:blipFill>
        <p:spPr>
          <a:xfrm>
            <a:off x="4014314" y="0"/>
            <a:ext cx="5105316" cy="6176962"/>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635401433"/>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a:extLst>
              <a:ext uri="{FF2B5EF4-FFF2-40B4-BE49-F238E27FC236}">
                <a16:creationId xmlns:a16="http://schemas.microsoft.com/office/drawing/2014/main" id="{DF6F2C9E-7387-4F57-8A4D-373677577FF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08" y="-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FE7243C4-62E4-4B74-9180-79DB2065F29C}"/>
              </a:ext>
            </a:extLst>
          </p:cNvPr>
          <p:cNvSpPr>
            <a:spLocks noGrp="1"/>
          </p:cNvSpPr>
          <p:nvPr>
            <p:ph type="title"/>
          </p:nvPr>
        </p:nvSpPr>
        <p:spPr>
          <a:xfrm>
            <a:off x="491490" y="365125"/>
            <a:ext cx="3840085" cy="1692794"/>
          </a:xfrm>
        </p:spPr>
        <p:txBody>
          <a:bodyPr>
            <a:normAutofit/>
          </a:bodyPr>
          <a:lstStyle/>
          <a:p>
            <a:pPr algn="l"/>
            <a:r>
              <a:rPr lang="en-GB">
                <a:solidFill>
                  <a:srgbClr val="7030A0"/>
                </a:solidFill>
              </a:rPr>
              <a:t>Design to avoid stress</a:t>
            </a:r>
          </a:p>
        </p:txBody>
      </p:sp>
      <p:sp>
        <p:nvSpPr>
          <p:cNvPr id="3" name="Content Placeholder 2">
            <a:extLst>
              <a:ext uri="{FF2B5EF4-FFF2-40B4-BE49-F238E27FC236}">
                <a16:creationId xmlns:a16="http://schemas.microsoft.com/office/drawing/2014/main" id="{823E4A31-DC22-4F07-B3F5-F3587B64BE6C}"/>
              </a:ext>
            </a:extLst>
          </p:cNvPr>
          <p:cNvSpPr>
            <a:spLocks noGrp="1"/>
          </p:cNvSpPr>
          <p:nvPr>
            <p:ph idx="1"/>
          </p:nvPr>
        </p:nvSpPr>
        <p:spPr>
          <a:xfrm>
            <a:off x="491489" y="1784416"/>
            <a:ext cx="3840085" cy="3614217"/>
          </a:xfrm>
        </p:spPr>
        <p:txBody>
          <a:bodyPr>
            <a:normAutofit/>
          </a:bodyPr>
          <a:lstStyle/>
          <a:p>
            <a:pPr marL="0" indent="0">
              <a:buNone/>
            </a:pPr>
            <a:r>
              <a:rPr lang="en-GB" sz="1800" dirty="0">
                <a:latin typeface="Calibri" panose="020F0502020204030204" pitchFamily="34" charset="0"/>
                <a:cs typeface="Calibri" panose="020F0502020204030204" pitchFamily="34" charset="0"/>
              </a:rPr>
              <a:t>Stress affects all of us but those with disabilities may feel the stress of any given situation, more acutely.  </a:t>
            </a:r>
          </a:p>
          <a:p>
            <a:pPr marL="0" indent="0">
              <a:buNone/>
            </a:pPr>
            <a:endParaRPr lang="en-GB" sz="1800" dirty="0">
              <a:latin typeface="Calibri" panose="020F0502020204030204" pitchFamily="34" charset="0"/>
              <a:cs typeface="Calibri" panose="020F0502020204030204" pitchFamily="34" charset="0"/>
            </a:endParaRPr>
          </a:p>
          <a:p>
            <a:pPr marL="0" indent="0">
              <a:buNone/>
            </a:pPr>
            <a:r>
              <a:rPr lang="en-GB" sz="1800" dirty="0">
                <a:latin typeface="Calibri" panose="020F0502020204030204" pitchFamily="34" charset="0"/>
                <a:cs typeface="Calibri" panose="020F0502020204030204" pitchFamily="34" charset="0"/>
              </a:rPr>
              <a:t>Our work and social life has changed immensely. This brings with it new stresses previously not factored.</a:t>
            </a:r>
          </a:p>
          <a:p>
            <a:pPr marL="0" indent="0">
              <a:buNone/>
            </a:pPr>
            <a:endParaRPr lang="en-GB" sz="1800" dirty="0">
              <a:latin typeface="Calibri" panose="020F0502020204030204" pitchFamily="34" charset="0"/>
              <a:cs typeface="Calibri" panose="020F0502020204030204" pitchFamily="34" charset="0"/>
            </a:endParaRPr>
          </a:p>
          <a:p>
            <a:pPr marL="0" indent="0">
              <a:buNone/>
            </a:pPr>
            <a:r>
              <a:rPr lang="en-GB" sz="1800" dirty="0">
                <a:latin typeface="Calibri" panose="020F0502020204030204" pitchFamily="34" charset="0"/>
                <a:cs typeface="Calibri" panose="020F0502020204030204" pitchFamily="34" charset="0"/>
              </a:rPr>
              <a:t>Ensure your reports do not require learning before information can be gathered. </a:t>
            </a:r>
          </a:p>
          <a:p>
            <a:pPr marL="0" indent="0">
              <a:buNone/>
            </a:pPr>
            <a:endParaRPr lang="en-GB" sz="1800" dirty="0">
              <a:latin typeface="Calibri" panose="020F0502020204030204" pitchFamily="34" charset="0"/>
              <a:cs typeface="Calibri" panose="020F0502020204030204" pitchFamily="34" charset="0"/>
            </a:endParaRPr>
          </a:p>
        </p:txBody>
      </p:sp>
      <p:pic>
        <p:nvPicPr>
          <p:cNvPr id="1026" name="Picture 2" descr="11 things only REALLY stressed out people say - Healthista">
            <a:extLst>
              <a:ext uri="{FF2B5EF4-FFF2-40B4-BE49-F238E27FC236}">
                <a16:creationId xmlns:a16="http://schemas.microsoft.com/office/drawing/2014/main" id="{442BF46E-7BCB-45B9-94E9-55DF5C73A1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13" r="45051"/>
          <a:stretch/>
        </p:blipFill>
        <p:spPr bwMode="auto">
          <a:xfrm>
            <a:off x="4462145" y="-1"/>
            <a:ext cx="4734863"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34736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F186-BD1C-3FD9-90D2-C94C0BC04268}"/>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Question</a:t>
            </a:r>
          </a:p>
        </p:txBody>
      </p:sp>
      <p:sp>
        <p:nvSpPr>
          <p:cNvPr id="3" name="Text Placeholder 2">
            <a:extLst>
              <a:ext uri="{FF2B5EF4-FFF2-40B4-BE49-F238E27FC236}">
                <a16:creationId xmlns:a16="http://schemas.microsoft.com/office/drawing/2014/main" id="{1B3F5FDE-B806-55A8-C25A-B9BFF0842F8C}"/>
              </a:ext>
            </a:extLst>
          </p:cNvPr>
          <p:cNvSpPr>
            <a:spLocks noGrp="1"/>
          </p:cNvSpPr>
          <p:nvPr>
            <p:ph type="body" idx="1"/>
          </p:nvPr>
        </p:nvSpPr>
        <p:spPr>
          <a:xfrm>
            <a:off x="628649" y="1825624"/>
            <a:ext cx="3798207" cy="2427061"/>
          </a:xfrm>
        </p:spPr>
        <p:txBody>
          <a:bodyPr>
            <a:noAutofit/>
          </a:bodyPr>
          <a:lstStyle/>
          <a:p>
            <a:pPr marL="0" indent="0">
              <a:buNone/>
            </a:pPr>
            <a:r>
              <a:rPr lang="en-GB" sz="3200" dirty="0"/>
              <a:t>What types of ways can someone interact with a report?  Not just in terms of tech but also in terms of environment? </a:t>
            </a:r>
          </a:p>
          <a:p>
            <a:pPr marL="0" indent="0">
              <a:buNone/>
            </a:pPr>
            <a:endParaRPr lang="en-GB" sz="3200" dirty="0"/>
          </a:p>
        </p:txBody>
      </p:sp>
      <p:pic>
        <p:nvPicPr>
          <p:cNvPr id="4" name="Picture 3">
            <a:extLst>
              <a:ext uri="{FF2B5EF4-FFF2-40B4-BE49-F238E27FC236}">
                <a16:creationId xmlns:a16="http://schemas.microsoft.com/office/drawing/2014/main" id="{BE719D63-160F-BE1A-FE79-535DC699C9E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72000" y="1549175"/>
            <a:ext cx="3517697" cy="3517697"/>
          </a:xfrm>
          <a:prstGeom prst="rect">
            <a:avLst/>
          </a:prstGeom>
        </p:spPr>
      </p:pic>
      <p:pic>
        <p:nvPicPr>
          <p:cNvPr id="5" name="Picture 2" descr="Picture 2">
            <a:extLst>
              <a:ext uri="{FF2B5EF4-FFF2-40B4-BE49-F238E27FC236}">
                <a16:creationId xmlns:a16="http://schemas.microsoft.com/office/drawing/2014/main" id="{9DC2F657-439E-B97A-2C40-CB3756B804A2}"/>
              </a:ext>
            </a:extLst>
          </p:cNvPr>
          <p:cNvPicPr>
            <a:picLocks noChangeAspect="1"/>
          </p:cNvPicPr>
          <p:nvPr/>
        </p:nvPicPr>
        <p:blipFill>
          <a:blip r:embed="rId4"/>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238480440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AC55-0D38-59C2-B879-83E9C9158362}"/>
              </a:ext>
            </a:extLst>
          </p:cNvPr>
          <p:cNvSpPr>
            <a:spLocks noGrp="1"/>
          </p:cNvSpPr>
          <p:nvPr>
            <p:ph type="title"/>
          </p:nvPr>
        </p:nvSpPr>
        <p:spPr/>
        <p:txBody>
          <a:bodyPr/>
          <a:lstStyle/>
          <a:p>
            <a:pPr algn="l"/>
            <a:r>
              <a:rPr lang="en-GB" sz="3200" dirty="0">
                <a:solidFill>
                  <a:srgbClr val="551F75"/>
                </a:solidFill>
                <a:latin typeface="Arial" panose="020B0604020202020204" pitchFamily="34" charset="0"/>
                <a:ea typeface="+mn-ea"/>
                <a:cs typeface="+mn-cs"/>
              </a:rPr>
              <a:t>WCAG 2.1</a:t>
            </a:r>
          </a:p>
        </p:txBody>
      </p:sp>
      <p:sp>
        <p:nvSpPr>
          <p:cNvPr id="3" name="Content Placeholder 2">
            <a:extLst>
              <a:ext uri="{FF2B5EF4-FFF2-40B4-BE49-F238E27FC236}">
                <a16:creationId xmlns:a16="http://schemas.microsoft.com/office/drawing/2014/main" id="{F4343502-8567-C23D-EAF6-33918F797358}"/>
              </a:ext>
            </a:extLst>
          </p:cNvPr>
          <p:cNvSpPr>
            <a:spLocks noGrp="1"/>
          </p:cNvSpPr>
          <p:nvPr>
            <p:ph idx="1"/>
          </p:nvPr>
        </p:nvSpPr>
        <p:spPr/>
        <p:txBody>
          <a:bodyPr/>
          <a:lstStyle/>
          <a:p>
            <a:pPr marL="0" indent="0">
              <a:buNone/>
            </a:pPr>
            <a:r>
              <a:rPr lang="en-GB" sz="2000" dirty="0">
                <a:latin typeface="Calibri" panose="020F0502020204030204" pitchFamily="34" charset="0"/>
                <a:ea typeface="Calibri" panose="020F0502020204030204" pitchFamily="34" charset="0"/>
                <a:cs typeface="Calibri" panose="020F0502020204030204" pitchFamily="34" charset="0"/>
              </a:rPr>
              <a:t>WCAG 2.1 is based on 4 design principles:</a:t>
            </a:r>
          </a:p>
          <a:p>
            <a:pPr marL="0" indent="0">
              <a:buNone/>
            </a:pPr>
            <a:endParaRPr lang="en-GB" sz="2000" dirty="0">
              <a:latin typeface="Calibri" panose="020F0502020204030204" pitchFamily="34" charset="0"/>
              <a:ea typeface="Calibri" panose="020F0502020204030204" pitchFamily="34" charset="0"/>
              <a:cs typeface="Calibri" panose="020F0502020204030204" pitchFamily="34" charset="0"/>
            </a:endParaRPr>
          </a:p>
          <a:p>
            <a:pPr>
              <a:spcAft>
                <a:spcPts val="600"/>
              </a:spcAft>
              <a:buClr>
                <a:srgbClr val="7030A0"/>
              </a:buClr>
              <a:buFont typeface="Wingdings" panose="05000000000000000000" pitchFamily="2" charset="2"/>
              <a:buChar char="§"/>
            </a:pPr>
            <a:r>
              <a:rPr lang="en-GB" sz="2000" dirty="0">
                <a:latin typeface="Calibri" panose="020F0502020204030204" pitchFamily="34" charset="0"/>
                <a:ea typeface="Calibri" panose="020F0502020204030204" pitchFamily="34" charset="0"/>
                <a:cs typeface="Calibri" panose="020F0502020204030204" pitchFamily="34" charset="0"/>
              </a:rPr>
              <a:t>Perceivable  </a:t>
            </a:r>
          </a:p>
          <a:p>
            <a:pPr>
              <a:spcAft>
                <a:spcPts val="600"/>
              </a:spcAft>
              <a:buClr>
                <a:srgbClr val="7030A0"/>
              </a:buClr>
              <a:buFont typeface="Wingdings" panose="05000000000000000000" pitchFamily="2" charset="2"/>
              <a:buChar char="§"/>
            </a:pPr>
            <a:r>
              <a:rPr lang="en-GB" sz="2000" dirty="0">
                <a:latin typeface="Calibri" panose="020F0502020204030204" pitchFamily="34" charset="0"/>
                <a:ea typeface="Calibri" panose="020F0502020204030204" pitchFamily="34" charset="0"/>
                <a:cs typeface="Calibri" panose="020F0502020204030204" pitchFamily="34" charset="0"/>
              </a:rPr>
              <a:t>operable</a:t>
            </a:r>
          </a:p>
          <a:p>
            <a:pPr>
              <a:spcAft>
                <a:spcPts val="600"/>
              </a:spcAft>
              <a:buClr>
                <a:srgbClr val="7030A0"/>
              </a:buClr>
              <a:buFont typeface="Wingdings" panose="05000000000000000000" pitchFamily="2" charset="2"/>
              <a:buChar char="§"/>
            </a:pPr>
            <a:r>
              <a:rPr lang="en-GB" sz="2000" dirty="0">
                <a:latin typeface="Calibri" panose="020F0502020204030204" pitchFamily="34" charset="0"/>
                <a:ea typeface="Calibri" panose="020F0502020204030204" pitchFamily="34" charset="0"/>
                <a:cs typeface="Calibri" panose="020F0502020204030204" pitchFamily="34" charset="0"/>
              </a:rPr>
              <a:t>understandable</a:t>
            </a:r>
          </a:p>
          <a:p>
            <a:pPr>
              <a:spcAft>
                <a:spcPts val="600"/>
              </a:spcAft>
              <a:buClr>
                <a:srgbClr val="7030A0"/>
              </a:buClr>
              <a:buFont typeface="Wingdings" panose="05000000000000000000" pitchFamily="2" charset="2"/>
              <a:buChar char="§"/>
            </a:pPr>
            <a:r>
              <a:rPr lang="en-GB" sz="2000" dirty="0">
                <a:latin typeface="Calibri" panose="020F0502020204030204" pitchFamily="34" charset="0"/>
                <a:ea typeface="Calibri" panose="020F0502020204030204" pitchFamily="34" charset="0"/>
                <a:cs typeface="Calibri" panose="020F0502020204030204" pitchFamily="34" charset="0"/>
              </a:rPr>
              <a:t>robust</a:t>
            </a:r>
          </a:p>
          <a:p>
            <a:pPr marL="0" indent="0">
              <a:buNone/>
            </a:pPr>
            <a:endParaRPr lang="en-GB"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GB" sz="2000" dirty="0">
                <a:latin typeface="Calibri" panose="020F0502020204030204" pitchFamily="34" charset="0"/>
                <a:ea typeface="Calibri" panose="020F0502020204030204" pitchFamily="34" charset="0"/>
                <a:cs typeface="Calibri" panose="020F0502020204030204" pitchFamily="34" charset="0"/>
              </a:rPr>
              <a:t>By focusing on principles, not technology, they emphasise the need to think about the different ways that people interact with different content.</a:t>
            </a:r>
          </a:p>
          <a:p>
            <a:pPr marL="0" indent="0">
              <a:buNone/>
            </a:pPr>
            <a:endParaRPr lang="en-GB"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GB"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GB"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W3C Web Accessibility Initiative (WAI) logo">
            <a:extLst>
              <a:ext uri="{FF2B5EF4-FFF2-40B4-BE49-F238E27FC236}">
                <a16:creationId xmlns:a16="http://schemas.microsoft.com/office/drawing/2014/main" id="{438227C9-6976-CB41-C142-FC9807D5215B}"/>
              </a:ext>
            </a:extLst>
          </p:cNvPr>
          <p:cNvPicPr>
            <a:picLocks noChangeAspect="1"/>
          </p:cNvPicPr>
          <p:nvPr/>
        </p:nvPicPr>
        <p:blipFill>
          <a:blip r:embed="rId3"/>
          <a:stretch>
            <a:fillRect/>
          </a:stretch>
        </p:blipFill>
        <p:spPr>
          <a:xfrm>
            <a:off x="4066644" y="2444730"/>
            <a:ext cx="4382882" cy="1100384"/>
          </a:xfrm>
          <a:prstGeom prst="rect">
            <a:avLst/>
          </a:prstGeom>
        </p:spPr>
      </p:pic>
      <p:pic>
        <p:nvPicPr>
          <p:cNvPr id="6" name="Picture 2" descr="Picture 2">
            <a:extLst>
              <a:ext uri="{FF2B5EF4-FFF2-40B4-BE49-F238E27FC236}">
                <a16:creationId xmlns:a16="http://schemas.microsoft.com/office/drawing/2014/main" id="{D63785F7-FF62-E13B-C3A3-442AE2CC52EA}"/>
              </a:ext>
            </a:extLst>
          </p:cNvPr>
          <p:cNvPicPr>
            <a:picLocks noChangeAspect="1"/>
          </p:cNvPicPr>
          <p:nvPr/>
        </p:nvPicPr>
        <p:blipFill>
          <a:blip r:embed="rId4"/>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31000098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4E09-5C22-1DFC-32A3-DB2F1DB9AB8D}"/>
              </a:ext>
            </a:extLst>
          </p:cNvPr>
          <p:cNvSpPr>
            <a:spLocks noGrp="1"/>
          </p:cNvSpPr>
          <p:nvPr>
            <p:ph type="title"/>
          </p:nvPr>
        </p:nvSpPr>
        <p:spPr/>
        <p:txBody>
          <a:bodyPr/>
          <a:lstStyle/>
          <a:p>
            <a:r>
              <a:rPr lang="en-GB" sz="3600" dirty="0">
                <a:solidFill>
                  <a:srgbClr val="551F75"/>
                </a:solidFill>
                <a:latin typeface="Arial" panose="020B0604020202020204" pitchFamily="34" charset="0"/>
                <a:ea typeface="+mn-ea"/>
                <a:cs typeface="+mn-cs"/>
              </a:rPr>
              <a:t>Universal design principles</a:t>
            </a:r>
            <a:endParaRPr lang="en-GB" dirty="0"/>
          </a:p>
        </p:txBody>
      </p:sp>
      <p:pic>
        <p:nvPicPr>
          <p:cNvPr id="3074" name="Picture 2" descr="Smile here I am | Principles of design, Principals of design, Elements and  principles">
            <a:extLst>
              <a:ext uri="{FF2B5EF4-FFF2-40B4-BE49-F238E27FC236}">
                <a16:creationId xmlns:a16="http://schemas.microsoft.com/office/drawing/2014/main" id="{F565F0AA-3EAD-ADDD-A53C-3B9124F48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046" y="1443943"/>
            <a:ext cx="6731907" cy="504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4510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A45F-B485-D779-35B5-9A5F59F9B967}"/>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Keep it simple</a:t>
            </a:r>
          </a:p>
        </p:txBody>
      </p:sp>
      <p:sp>
        <p:nvSpPr>
          <p:cNvPr id="3" name="Text Placeholder 2">
            <a:extLst>
              <a:ext uri="{FF2B5EF4-FFF2-40B4-BE49-F238E27FC236}">
                <a16:creationId xmlns:a16="http://schemas.microsoft.com/office/drawing/2014/main" id="{D881DE47-E5EC-0911-4E65-91BB71891242}"/>
              </a:ext>
            </a:extLst>
          </p:cNvPr>
          <p:cNvSpPr>
            <a:spLocks noGrp="1"/>
          </p:cNvSpPr>
          <p:nvPr>
            <p:ph type="body" sz="half" idx="1"/>
          </p:nvPr>
        </p:nvSpPr>
        <p:spPr>
          <a:xfrm>
            <a:off x="628650" y="1825625"/>
            <a:ext cx="3812721" cy="4351338"/>
          </a:xfrm>
        </p:spPr>
        <p:txBody>
          <a:bodyPr>
            <a:normAutofit/>
          </a:bodyPr>
          <a:lstStyle/>
          <a:p>
            <a:pPr algn="l"/>
            <a:r>
              <a:rPr lang="en-GB" b="0" i="0" dirty="0">
                <a:solidFill>
                  <a:srgbClr val="171717"/>
                </a:solidFill>
                <a:effectLst/>
                <a:latin typeface="Segoe UI" panose="020B0502040204020203" pitchFamily="34" charset="0"/>
              </a:rPr>
              <a:t>Keep your report as simple as possible. People often try to put too much into a single visual. </a:t>
            </a:r>
          </a:p>
          <a:p>
            <a:pPr algn="l"/>
            <a:r>
              <a:rPr lang="en-GB" dirty="0">
                <a:solidFill>
                  <a:srgbClr val="171717"/>
                </a:solidFill>
                <a:latin typeface="Segoe UI" panose="020B0502040204020203" pitchFamily="34" charset="0"/>
              </a:rPr>
              <a:t>M</a:t>
            </a:r>
            <a:r>
              <a:rPr lang="en-GB" b="0" i="0" dirty="0">
                <a:solidFill>
                  <a:srgbClr val="171717"/>
                </a:solidFill>
                <a:effectLst/>
                <a:latin typeface="Segoe UI" panose="020B0502040204020203" pitchFamily="34" charset="0"/>
              </a:rPr>
              <a:t>ultiple visuals makes it simpler and easy to understand. </a:t>
            </a:r>
          </a:p>
          <a:p>
            <a:pPr algn="l"/>
            <a:r>
              <a:rPr lang="en-GB" b="0" i="0" dirty="0">
                <a:solidFill>
                  <a:srgbClr val="171717"/>
                </a:solidFill>
                <a:effectLst/>
                <a:latin typeface="Segoe UI" panose="020B0502040204020203" pitchFamily="34" charset="0"/>
              </a:rPr>
              <a:t>At the same time, keep the number of visuals on a page to a minimum. </a:t>
            </a:r>
          </a:p>
          <a:p>
            <a:pPr algn="l"/>
            <a:r>
              <a:rPr lang="en-GB" b="0" i="0" dirty="0">
                <a:solidFill>
                  <a:srgbClr val="171717"/>
                </a:solidFill>
                <a:effectLst/>
                <a:latin typeface="Segoe UI" panose="020B0502040204020203" pitchFamily="34" charset="0"/>
              </a:rPr>
              <a:t>Try to avoid unnecessary redundancy and page clutter. </a:t>
            </a:r>
          </a:p>
          <a:p>
            <a:pPr marL="0" indent="0">
              <a:buNone/>
            </a:pPr>
            <a:endParaRPr lang="en-GB" dirty="0"/>
          </a:p>
        </p:txBody>
      </p:sp>
      <p:pic>
        <p:nvPicPr>
          <p:cNvPr id="4" name="Picture 3">
            <a:extLst>
              <a:ext uri="{FF2B5EF4-FFF2-40B4-BE49-F238E27FC236}">
                <a16:creationId xmlns:a16="http://schemas.microsoft.com/office/drawing/2014/main" id="{B0A0C1EF-7C27-69FA-CAA0-B0E16419F65A}"/>
              </a:ext>
              <a:ext uri="{C183D7F6-B498-43B3-948B-1728B52AA6E4}">
                <adec:decorative xmlns:adec="http://schemas.microsoft.com/office/drawing/2017/decorative" val="1"/>
              </a:ext>
            </a:extLst>
          </p:cNvPr>
          <p:cNvPicPr>
            <a:picLocks noChangeAspect="1"/>
          </p:cNvPicPr>
          <p:nvPr/>
        </p:nvPicPr>
        <p:blipFill rotWithShape="1">
          <a:blip r:embed="rId3"/>
          <a:srcRect r="43093"/>
          <a:stretch/>
        </p:blipFill>
        <p:spPr>
          <a:xfrm>
            <a:off x="4572000" y="1872796"/>
            <a:ext cx="3946071" cy="3467100"/>
          </a:xfrm>
          <a:prstGeom prst="rect">
            <a:avLst/>
          </a:prstGeom>
        </p:spPr>
      </p:pic>
      <p:pic>
        <p:nvPicPr>
          <p:cNvPr id="5" name="Picture 2" descr="Picture 2">
            <a:extLst>
              <a:ext uri="{FF2B5EF4-FFF2-40B4-BE49-F238E27FC236}">
                <a16:creationId xmlns:a16="http://schemas.microsoft.com/office/drawing/2014/main" id="{9B88A868-1F58-CE11-C72F-B0EB8C61956E}"/>
              </a:ext>
            </a:extLst>
          </p:cNvPr>
          <p:cNvPicPr>
            <a:picLocks noChangeAspect="1"/>
          </p:cNvPicPr>
          <p:nvPr/>
        </p:nvPicPr>
        <p:blipFill>
          <a:blip r:embed="rId4"/>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187631538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EBE4-57D3-777C-C8D4-1918B28376D6}"/>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Be consistent</a:t>
            </a:r>
          </a:p>
        </p:txBody>
      </p:sp>
      <p:sp>
        <p:nvSpPr>
          <p:cNvPr id="3" name="Text Placeholder 2">
            <a:extLst>
              <a:ext uri="{FF2B5EF4-FFF2-40B4-BE49-F238E27FC236}">
                <a16:creationId xmlns:a16="http://schemas.microsoft.com/office/drawing/2014/main" id="{9E5EA5D8-7C76-D36D-E6AD-DCC43C72D19A}"/>
              </a:ext>
            </a:extLst>
          </p:cNvPr>
          <p:cNvSpPr>
            <a:spLocks noGrp="1"/>
          </p:cNvSpPr>
          <p:nvPr>
            <p:ph type="body" idx="1"/>
          </p:nvPr>
        </p:nvSpPr>
        <p:spPr>
          <a:xfrm>
            <a:off x="628650" y="1825625"/>
            <a:ext cx="3725636" cy="4351338"/>
          </a:xfrm>
        </p:spPr>
        <p:txBody>
          <a:bodyPr/>
          <a:lstStyle/>
          <a:p>
            <a:pPr algn="l"/>
            <a:r>
              <a:rPr lang="en-GB" dirty="0">
                <a:solidFill>
                  <a:srgbClr val="171717"/>
                </a:solidFill>
                <a:latin typeface="Segoe UI" panose="020B0502040204020203" pitchFamily="34" charset="0"/>
              </a:rPr>
              <a:t>Be consistent in your style and colour of fonts etc</a:t>
            </a:r>
          </a:p>
          <a:p>
            <a:pPr algn="l"/>
            <a:r>
              <a:rPr lang="en-GB" b="0" i="0" dirty="0">
                <a:solidFill>
                  <a:srgbClr val="171717"/>
                </a:solidFill>
                <a:effectLst/>
                <a:latin typeface="Segoe UI" panose="020B0502040204020203" pitchFamily="34" charset="0"/>
              </a:rPr>
              <a:t>Use the same font size for all visual titles, just as you should for data labels and axis titles. </a:t>
            </a:r>
          </a:p>
          <a:p>
            <a:pPr algn="l"/>
            <a:r>
              <a:rPr lang="en-GB" b="0" i="0" dirty="0">
                <a:solidFill>
                  <a:srgbClr val="171717"/>
                </a:solidFill>
                <a:effectLst/>
                <a:latin typeface="Segoe UI" panose="020B0502040204020203" pitchFamily="34" charset="0"/>
              </a:rPr>
              <a:t>If you're using slicers on multiple report pages, keep them in the same location on every page of your report.</a:t>
            </a:r>
          </a:p>
          <a:p>
            <a:endParaRPr lang="en-GB" dirty="0"/>
          </a:p>
        </p:txBody>
      </p:sp>
      <p:pic>
        <p:nvPicPr>
          <p:cNvPr id="4" name="Picture 3">
            <a:extLst>
              <a:ext uri="{FF2B5EF4-FFF2-40B4-BE49-F238E27FC236}">
                <a16:creationId xmlns:a16="http://schemas.microsoft.com/office/drawing/2014/main" id="{870CCAA8-2DD5-AE22-A091-496047E50E6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789716" y="1253331"/>
            <a:ext cx="3445464" cy="4351338"/>
          </a:xfrm>
          <a:prstGeom prst="rect">
            <a:avLst/>
          </a:prstGeom>
        </p:spPr>
      </p:pic>
      <p:pic>
        <p:nvPicPr>
          <p:cNvPr id="5" name="Picture 2" descr="Picture 2">
            <a:extLst>
              <a:ext uri="{FF2B5EF4-FFF2-40B4-BE49-F238E27FC236}">
                <a16:creationId xmlns:a16="http://schemas.microsoft.com/office/drawing/2014/main" id="{9C6CAA7E-F24A-C653-59BA-04218C8A7930}"/>
              </a:ext>
            </a:extLst>
          </p:cNvPr>
          <p:cNvPicPr>
            <a:picLocks noChangeAspect="1"/>
          </p:cNvPicPr>
          <p:nvPr/>
        </p:nvPicPr>
        <p:blipFill>
          <a:blip r:embed="rId3"/>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130358568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9C97FDB5-D889-4797-BDF0-279693EC0E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08" y="-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C183D7F6-B498-43B3-948B-1728B52AA6E4}">
                <adec:decorative xmlns:adec="http://schemas.microsoft.com/office/drawing/2017/decorative" val="1"/>
              </a:ext>
            </a:extLst>
          </p:cNvPr>
          <p:cNvPicPr>
            <a:picLocks noChangeAspect="1"/>
          </p:cNvPicPr>
          <p:nvPr/>
        </p:nvPicPr>
        <p:blipFill rotWithShape="1">
          <a:blip r:embed="rId4"/>
          <a:srcRect l="32640" t="21222" r="30839" b="43462"/>
          <a:stretch/>
        </p:blipFill>
        <p:spPr>
          <a:xfrm>
            <a:off x="5724128" y="2204864"/>
            <a:ext cx="3168352" cy="3240360"/>
          </a:xfrm>
          <a:prstGeom prst="rect">
            <a:avLst/>
          </a:prstGeom>
        </p:spPr>
      </p:pic>
      <p:pic>
        <p:nvPicPr>
          <p:cNvPr id="3" name="Picture 2">
            <a:extLst>
              <a:ext uri="{C183D7F6-B498-43B3-948B-1728B52AA6E4}">
                <adec:decorative xmlns:adec="http://schemas.microsoft.com/office/drawing/2017/decorative" val="1"/>
              </a:ext>
            </a:extLst>
          </p:cNvPr>
          <p:cNvPicPr>
            <a:picLocks noChangeAspect="1"/>
          </p:cNvPicPr>
          <p:nvPr/>
        </p:nvPicPr>
        <p:blipFill rotWithShape="1">
          <a:blip r:embed="rId5"/>
          <a:srcRect l="35289" t="30816" r="33056" b="42876"/>
          <a:stretch/>
        </p:blipFill>
        <p:spPr>
          <a:xfrm>
            <a:off x="539552" y="1848208"/>
            <a:ext cx="4392489" cy="4176464"/>
          </a:xfrm>
          <a:prstGeom prst="rect">
            <a:avLst/>
          </a:prstGeom>
        </p:spPr>
      </p:pic>
      <p:sp>
        <p:nvSpPr>
          <p:cNvPr id="4" name="Title 3"/>
          <p:cNvSpPr>
            <a:spLocks noGrp="1"/>
          </p:cNvSpPr>
          <p:nvPr>
            <p:ph type="title"/>
          </p:nvPr>
        </p:nvSpPr>
        <p:spPr/>
        <p:txBody>
          <a:bodyPr>
            <a:normAutofit/>
          </a:bodyPr>
          <a:lstStyle/>
          <a:p>
            <a:pPr algn="l"/>
            <a:r>
              <a:rPr lang="en-GB" sz="3600" dirty="0">
                <a:solidFill>
                  <a:srgbClr val="7030A0"/>
                </a:solidFill>
                <a:latin typeface="+mn-lt"/>
              </a:rPr>
              <a:t>Font readability</a:t>
            </a:r>
          </a:p>
        </p:txBody>
      </p:sp>
      <p:sp>
        <p:nvSpPr>
          <p:cNvPr id="5" name="Content Placeholder 4"/>
          <p:cNvSpPr>
            <a:spLocks noGrp="1"/>
          </p:cNvSpPr>
          <p:nvPr>
            <p:ph sz="half" idx="1"/>
          </p:nvPr>
        </p:nvSpPr>
        <p:spPr/>
        <p:txBody>
          <a:bodyPr>
            <a:normAutofit/>
          </a:bodyPr>
          <a:lstStyle/>
          <a:p>
            <a:pPr marL="119062" indent="0">
              <a:buNone/>
            </a:pPr>
            <a:r>
              <a:rPr lang="en-GB" sz="3600">
                <a:latin typeface="Snap ITC" panose="04040A07060A02020202" pitchFamily="82" charset="0"/>
              </a:rPr>
              <a:t>Snap</a:t>
            </a:r>
          </a:p>
          <a:p>
            <a:pPr marL="119062" indent="0">
              <a:buNone/>
            </a:pPr>
            <a:r>
              <a:rPr lang="en-GB" sz="3600">
                <a:latin typeface="Blackadder ITC" panose="04020505051007020D02" pitchFamily="82" charset="0"/>
              </a:rPr>
              <a:t>Blackadder</a:t>
            </a:r>
          </a:p>
          <a:p>
            <a:pPr marL="119062" indent="0">
              <a:buNone/>
            </a:pPr>
            <a:r>
              <a:rPr lang="en-GB" sz="3600">
                <a:latin typeface="Copperplate Gothic Light" panose="020E0507020206020404" pitchFamily="34" charset="0"/>
              </a:rPr>
              <a:t>Copperplate</a:t>
            </a:r>
          </a:p>
          <a:p>
            <a:pPr marL="119062" indent="0">
              <a:buNone/>
            </a:pPr>
            <a:r>
              <a:rPr lang="en-GB" sz="3600">
                <a:latin typeface="Brush Script MT" panose="03060802040406070304" pitchFamily="66" charset="0"/>
              </a:rPr>
              <a:t>Brush Script MT</a:t>
            </a:r>
          </a:p>
          <a:p>
            <a:pPr marL="119062" indent="0">
              <a:buNone/>
            </a:pPr>
            <a:r>
              <a:rPr lang="en-GB" sz="3600">
                <a:latin typeface="Freestyle Script" panose="030804020302050B0404" pitchFamily="66" charset="0"/>
              </a:rPr>
              <a:t>Freestyle Script</a:t>
            </a:r>
          </a:p>
          <a:p>
            <a:pPr marL="119062" indent="0">
              <a:buNone/>
            </a:pPr>
            <a:r>
              <a:rPr lang="en-GB" sz="3600">
                <a:latin typeface="Times New Roman" panose="02020603050405020304" pitchFamily="18" charset="0"/>
                <a:cs typeface="Times New Roman" panose="02020603050405020304" pitchFamily="18" charset="0"/>
              </a:rPr>
              <a:t>Times New Roman</a:t>
            </a:r>
          </a:p>
        </p:txBody>
      </p:sp>
      <p:sp>
        <p:nvSpPr>
          <p:cNvPr id="6" name="Content Placeholder 5"/>
          <p:cNvSpPr>
            <a:spLocks noGrp="1"/>
          </p:cNvSpPr>
          <p:nvPr>
            <p:ph sz="half" idx="2"/>
          </p:nvPr>
        </p:nvSpPr>
        <p:spPr/>
        <p:txBody>
          <a:bodyPr>
            <a:normAutofit/>
          </a:bodyPr>
          <a:lstStyle/>
          <a:p>
            <a:pPr marL="119062" indent="0">
              <a:buNone/>
            </a:pPr>
            <a:r>
              <a:rPr lang="en-GB" sz="3600"/>
              <a:t>Verdana</a:t>
            </a:r>
          </a:p>
          <a:p>
            <a:pPr marL="119062" indent="0">
              <a:buNone/>
            </a:pPr>
            <a:r>
              <a:rPr lang="en-GB" sz="3600">
                <a:latin typeface="Calibri" panose="020F0502020204030204" pitchFamily="34" charset="0"/>
              </a:rPr>
              <a:t>Calibri</a:t>
            </a:r>
          </a:p>
          <a:p>
            <a:pPr marL="119062" indent="0">
              <a:buNone/>
            </a:pPr>
            <a:r>
              <a:rPr lang="en-GB" sz="3600">
                <a:latin typeface="Tahoma" panose="020B0604030504040204" pitchFamily="34" charset="0"/>
                <a:ea typeface="Tahoma" panose="020B0604030504040204" pitchFamily="34" charset="0"/>
                <a:cs typeface="Tahoma" panose="020B0604030504040204" pitchFamily="34" charset="0"/>
              </a:rPr>
              <a:t>Tahoma</a:t>
            </a:r>
          </a:p>
          <a:p>
            <a:pPr marL="119062" indent="0">
              <a:buNone/>
            </a:pPr>
            <a:r>
              <a:rPr lang="en-GB" sz="3600">
                <a:latin typeface="Arial" panose="020B0604020202020204" pitchFamily="34" charset="0"/>
                <a:ea typeface="Tahoma" panose="020B0604030504040204" pitchFamily="34" charset="0"/>
                <a:cs typeface="Arial" panose="020B0604020202020204" pitchFamily="34" charset="0"/>
              </a:rPr>
              <a:t>Arial</a:t>
            </a:r>
          </a:p>
          <a:p>
            <a:pPr marL="119062" indent="0">
              <a:buNone/>
            </a:pPr>
            <a:r>
              <a:rPr lang="en-GB" sz="3600">
                <a:latin typeface="+mn-lt"/>
                <a:ea typeface="Tahoma" panose="020B0604030504040204" pitchFamily="34" charset="0"/>
                <a:cs typeface="Arial" panose="020B0604020202020204" pitchFamily="34" charset="0"/>
              </a:rPr>
              <a:t>Corbel</a:t>
            </a:r>
          </a:p>
          <a:p>
            <a:pPr marL="119062" indent="0">
              <a:buNone/>
            </a:pPr>
            <a:r>
              <a:rPr lang="en-GB" sz="3600">
                <a:latin typeface="Century Gothic" panose="020B0502020202020204" pitchFamily="34" charset="0"/>
                <a:ea typeface="Tahoma" panose="020B0604030504040204" pitchFamily="34" charset="0"/>
                <a:cs typeface="Arial" panose="020B0604020202020204" pitchFamily="34" charset="0"/>
              </a:rPr>
              <a:t>Century Gothic</a:t>
            </a:r>
            <a:endParaRPr lang="en-GB" sz="3600">
              <a:latin typeface="+mn-lt"/>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743057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7C0F0-D3C0-A7CE-49AC-4198F3ABE457}"/>
              </a:ext>
            </a:extLst>
          </p:cNvPr>
          <p:cNvSpPr>
            <a:spLocks noGrp="1"/>
          </p:cNvSpPr>
          <p:nvPr>
            <p:ph type="title"/>
          </p:nvPr>
        </p:nvSpPr>
        <p:spPr/>
        <p:txBody>
          <a:bodyPr>
            <a:normAutofit/>
          </a:bodyPr>
          <a:lstStyle/>
          <a:p>
            <a:r>
              <a:rPr lang="en-GB" sz="3200" dirty="0">
                <a:solidFill>
                  <a:srgbClr val="551F75"/>
                </a:solidFill>
                <a:latin typeface="Arial" panose="020B0604020202020204" pitchFamily="34" charset="0"/>
                <a:ea typeface="+mn-ea"/>
                <a:cs typeface="+mn-cs"/>
              </a:rPr>
              <a:t>Tab order</a:t>
            </a:r>
          </a:p>
        </p:txBody>
      </p:sp>
      <p:sp>
        <p:nvSpPr>
          <p:cNvPr id="3" name="Text Placeholder 2">
            <a:extLst>
              <a:ext uri="{FF2B5EF4-FFF2-40B4-BE49-F238E27FC236}">
                <a16:creationId xmlns:a16="http://schemas.microsoft.com/office/drawing/2014/main" id="{49C38C33-3A86-56CC-E11C-6DB6D0559F12}"/>
              </a:ext>
            </a:extLst>
          </p:cNvPr>
          <p:cNvSpPr>
            <a:spLocks noGrp="1"/>
          </p:cNvSpPr>
          <p:nvPr>
            <p:ph type="body" sz="half" idx="1"/>
          </p:nvPr>
        </p:nvSpPr>
        <p:spPr>
          <a:xfrm>
            <a:off x="628650" y="1524906"/>
            <a:ext cx="8079922" cy="2049689"/>
          </a:xfrm>
        </p:spPr>
        <p:txBody>
          <a:bodyPr>
            <a:normAutofit lnSpcReduction="10000"/>
          </a:bodyPr>
          <a:lstStyle/>
          <a:p>
            <a:pPr>
              <a:lnSpc>
                <a:spcPct val="107000"/>
              </a:lnSpc>
              <a:spcAft>
                <a:spcPts val="800"/>
              </a:spcAft>
            </a:pP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Setting the tab order helps keyboard users navigate your report in an order that matches the way users visually process the report visuals. If you're including decorative shapes and images in your report, you should remove those from the tab order.</a:t>
            </a:r>
            <a:endParaRPr lang="en-GB" sz="1800"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To set the tab order, select the </a:t>
            </a:r>
            <a:r>
              <a:rPr lang="en-GB" sz="1800" b="1"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View</a:t>
            </a: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tab in the ribbon and under </a:t>
            </a:r>
            <a:r>
              <a:rPr lang="en-GB" sz="1800" b="1"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Show panes</a:t>
            </a: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select </a:t>
            </a:r>
            <a:r>
              <a:rPr lang="en-GB" sz="1800" b="1"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Selection</a:t>
            </a: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to display the </a:t>
            </a:r>
            <a:r>
              <a:rPr lang="en-GB" sz="1800" b="1"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Selection</a:t>
            </a: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 pane.</a:t>
            </a:r>
            <a:endParaRPr lang="en-GB" sz="1800"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pic>
        <p:nvPicPr>
          <p:cNvPr id="6" name="Picture 5" descr="View menu to show Selection pane">
            <a:extLst>
              <a:ext uri="{FF2B5EF4-FFF2-40B4-BE49-F238E27FC236}">
                <a16:creationId xmlns:a16="http://schemas.microsoft.com/office/drawing/2014/main" id="{54C70D3A-E713-DD55-29FE-07D86C493D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817" y="3636281"/>
            <a:ext cx="7493586" cy="993776"/>
          </a:xfrm>
          <a:prstGeom prst="rect">
            <a:avLst/>
          </a:prstGeom>
          <a:noFill/>
          <a:ln>
            <a:noFill/>
          </a:ln>
        </p:spPr>
      </p:pic>
      <p:pic>
        <p:nvPicPr>
          <p:cNvPr id="4" name="Picture 2" descr="Picture 2">
            <a:extLst>
              <a:ext uri="{FF2B5EF4-FFF2-40B4-BE49-F238E27FC236}">
                <a16:creationId xmlns:a16="http://schemas.microsoft.com/office/drawing/2014/main" id="{EFA15C3A-5F89-1098-5FFA-1447AB273BA3}"/>
              </a:ext>
            </a:extLst>
          </p:cNvPr>
          <p:cNvPicPr>
            <a:picLocks noChangeAspect="1"/>
          </p:cNvPicPr>
          <p:nvPr/>
        </p:nvPicPr>
        <p:blipFill>
          <a:blip r:embed="rId3"/>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17196789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7697-F5E7-202A-ED3F-40907012DCE1}"/>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Tab order list</a:t>
            </a:r>
          </a:p>
        </p:txBody>
      </p:sp>
      <p:sp>
        <p:nvSpPr>
          <p:cNvPr id="3" name="Text Placeholder 2">
            <a:extLst>
              <a:ext uri="{FF2B5EF4-FFF2-40B4-BE49-F238E27FC236}">
                <a16:creationId xmlns:a16="http://schemas.microsoft.com/office/drawing/2014/main" id="{B1F81CBD-8248-EA69-439E-DF18E68E38B3}"/>
              </a:ext>
            </a:extLst>
          </p:cNvPr>
          <p:cNvSpPr>
            <a:spLocks noGrp="1"/>
          </p:cNvSpPr>
          <p:nvPr>
            <p:ph type="body" sz="half" idx="1"/>
          </p:nvPr>
        </p:nvSpPr>
        <p:spPr/>
        <p:txBody>
          <a:bodyPr/>
          <a:lstStyle/>
          <a:p>
            <a:pPr marL="0" indent="0">
              <a:buNone/>
            </a:pPr>
            <a:r>
              <a:rPr lang="en-GB" dirty="0"/>
              <a:t>Slide the TAB order up and down in the list to reflect the desired order.</a:t>
            </a:r>
          </a:p>
          <a:p>
            <a:pPr marL="0" indent="0">
              <a:buNone/>
            </a:pPr>
            <a:endParaRPr lang="en-GB" dirty="0"/>
          </a:p>
          <a:p>
            <a:pPr marL="0" indent="0">
              <a:buNone/>
            </a:pPr>
            <a:r>
              <a:rPr lang="en-GB" dirty="0"/>
              <a:t>Traditionally a left to right, up to down, order is used in the UK.</a:t>
            </a:r>
          </a:p>
          <a:p>
            <a:pPr marL="0" indent="0">
              <a:buNone/>
            </a:pPr>
            <a:endParaRPr lang="en-GB" dirty="0"/>
          </a:p>
          <a:p>
            <a:pPr marL="0" indent="0">
              <a:buNone/>
            </a:pPr>
            <a:endParaRPr lang="en-GB" dirty="0"/>
          </a:p>
        </p:txBody>
      </p:sp>
      <p:grpSp>
        <p:nvGrpSpPr>
          <p:cNvPr id="7" name="Group 6" descr="tab order can be found in the selections pane on the view menu">
            <a:extLst>
              <a:ext uri="{FF2B5EF4-FFF2-40B4-BE49-F238E27FC236}">
                <a16:creationId xmlns:a16="http://schemas.microsoft.com/office/drawing/2014/main" id="{E25CB9D9-6B39-692D-EF09-2F81261D9AA8}"/>
              </a:ext>
              <a:ext uri="{C183D7F6-B498-43B3-948B-1728B52AA6E4}">
                <adec:decorative xmlns:adec="http://schemas.microsoft.com/office/drawing/2017/decorative" val="0"/>
              </a:ext>
            </a:extLst>
          </p:cNvPr>
          <p:cNvGrpSpPr/>
          <p:nvPr/>
        </p:nvGrpSpPr>
        <p:grpSpPr>
          <a:xfrm>
            <a:off x="4763304" y="1825625"/>
            <a:ext cx="4000706" cy="4095961"/>
            <a:chOff x="4763304" y="1825625"/>
            <a:chExt cx="4000706" cy="4095961"/>
          </a:xfrm>
        </p:grpSpPr>
        <p:pic>
          <p:nvPicPr>
            <p:cNvPr id="5" name="Picture 4">
              <a:extLst>
                <a:ext uri="{FF2B5EF4-FFF2-40B4-BE49-F238E27FC236}">
                  <a16:creationId xmlns:a16="http://schemas.microsoft.com/office/drawing/2014/main" id="{3786E3B6-DB24-4CC5-BE1D-99DE627D2903}"/>
                </a:ext>
              </a:extLst>
            </p:cNvPr>
            <p:cNvPicPr>
              <a:picLocks noChangeAspect="1"/>
            </p:cNvPicPr>
            <p:nvPr/>
          </p:nvPicPr>
          <p:blipFill>
            <a:blip r:embed="rId2"/>
            <a:stretch>
              <a:fillRect/>
            </a:stretch>
          </p:blipFill>
          <p:spPr>
            <a:xfrm>
              <a:off x="4763304" y="1825625"/>
              <a:ext cx="4000706" cy="4095961"/>
            </a:xfrm>
            <a:prstGeom prst="rect">
              <a:avLst/>
            </a:prstGeom>
          </p:spPr>
        </p:pic>
        <p:sp>
          <p:nvSpPr>
            <p:cNvPr id="6" name="Rectangle 5">
              <a:extLst>
                <a:ext uri="{FF2B5EF4-FFF2-40B4-BE49-F238E27FC236}">
                  <a16:creationId xmlns:a16="http://schemas.microsoft.com/office/drawing/2014/main" id="{83B7EBF1-AC65-8BDF-2789-6D5AD20D24B9}"/>
                </a:ext>
              </a:extLst>
            </p:cNvPr>
            <p:cNvSpPr/>
            <p:nvPr/>
          </p:nvSpPr>
          <p:spPr>
            <a:xfrm>
              <a:off x="5863771" y="3062514"/>
              <a:ext cx="798286" cy="366486"/>
            </a:xfrm>
            <a:prstGeom prst="rect">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mn-lt"/>
                <a:ea typeface="+mn-ea"/>
                <a:cs typeface="+mn-cs"/>
                <a:sym typeface="Calibri"/>
              </a:endParaRPr>
            </a:p>
          </p:txBody>
        </p:sp>
      </p:grpSp>
      <p:pic>
        <p:nvPicPr>
          <p:cNvPr id="8" name="Picture 2" descr="Picture 2">
            <a:extLst>
              <a:ext uri="{FF2B5EF4-FFF2-40B4-BE49-F238E27FC236}">
                <a16:creationId xmlns:a16="http://schemas.microsoft.com/office/drawing/2014/main" id="{9AB48D2F-904D-EDA3-3856-E964F730C5CE}"/>
              </a:ext>
            </a:extLst>
          </p:cNvPr>
          <p:cNvPicPr>
            <a:picLocks noChangeAspect="1"/>
          </p:cNvPicPr>
          <p:nvPr/>
        </p:nvPicPr>
        <p:blipFill>
          <a:blip r:embed="rId3"/>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264560815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6"/>
          <p:cNvSpPr txBox="1">
            <a:spLocks noGrp="1"/>
          </p:cNvSpPr>
          <p:nvPr>
            <p:ph type="title" idx="4294967295"/>
          </p:nvPr>
        </p:nvSpPr>
        <p:spPr>
          <a:xfrm>
            <a:off x="481633" y="219867"/>
            <a:ext cx="7649789" cy="553998"/>
          </a:xfrm>
          <a:prstGeom prst="rect">
            <a:avLst/>
          </a:prstGeom>
          <a:noFill/>
          <a:ln w="12700">
            <a:noFill/>
            <a:prstDash/>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rot="0" spcFirstLastPara="0" vertOverflow="overflow" horzOverflow="overflow" vert="horz" wrap="square" lIns="34289" tIns="45720" rIns="34289" bIns="45720" numCol="1" spcCol="0" rtlCol="0" fromWordArt="0" anchor="t" anchorCtr="0" forceAA="0" compatLnSpc="1">
            <a:prstTxWarp prst="textNoShape">
              <a:avLst/>
            </a:prstTxWarp>
            <a:spAutoFit/>
          </a:bodyPr>
          <a:lstStyle>
            <a:lvl1pPr>
              <a:defRPr sz="4000">
                <a:solidFill>
                  <a:srgbClr val="551F75"/>
                </a:solidFil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srgbClr val="551F75"/>
                </a:solidFill>
                <a:effectLst/>
                <a:uLnTx/>
                <a:uFillTx/>
                <a:latin typeface="Calibri"/>
                <a:ea typeface="+mn-ea"/>
                <a:cs typeface="Calibri"/>
                <a:sym typeface="Calibri"/>
              </a:rPr>
              <a:t>Speakers</a:t>
            </a:r>
          </a:p>
        </p:txBody>
      </p:sp>
      <p:pic>
        <p:nvPicPr>
          <p:cNvPr id="100" name="Picture 2">
            <a:extLst>
              <a:ext uri="{C183D7F6-B498-43B3-948B-1728B52AA6E4}">
                <adec:decorative xmlns:adec="http://schemas.microsoft.com/office/drawing/2017/decorative" val="1"/>
              </a:ext>
            </a:extLst>
          </p:cNvPr>
          <p:cNvPicPr>
            <a:picLocks noChangeAspect="1"/>
          </p:cNvPicPr>
          <p:nvPr/>
        </p:nvPicPr>
        <p:blipFill>
          <a:blip r:embed="rId3"/>
          <a:srcRect t="82384" b="7212"/>
          <a:stretch>
            <a:fillRect/>
          </a:stretch>
        </p:blipFill>
        <p:spPr>
          <a:xfrm>
            <a:off x="0" y="6103027"/>
            <a:ext cx="9144000" cy="535106"/>
          </a:xfrm>
          <a:prstGeom prst="rect">
            <a:avLst/>
          </a:prstGeom>
          <a:ln w="12700">
            <a:miter lim="400000"/>
          </a:ln>
        </p:spPr>
      </p:pic>
      <p:pic>
        <p:nvPicPr>
          <p:cNvPr id="6" name="Picture 5" descr="Head and shoulders of Andrea Kennedy with short hair and fetching glasses, smiling. ">
            <a:extLst>
              <a:ext uri="{FF2B5EF4-FFF2-40B4-BE49-F238E27FC236}">
                <a16:creationId xmlns:a16="http://schemas.microsoft.com/office/drawing/2014/main" id="{53A23339-FB69-4CF0-90A5-466EFD2389B1}"/>
              </a:ext>
            </a:extLst>
          </p:cNvPr>
          <p:cNvPicPr>
            <a:picLocks noChangeAspect="1"/>
          </p:cNvPicPr>
          <p:nvPr/>
        </p:nvPicPr>
        <p:blipFill>
          <a:blip r:embed="rId4">
            <a:extLst>
              <a:ext uri="{28A0092B-C50C-407E-A947-70E740481C1C}">
                <a14:useLocalDpi xmlns:a14="http://schemas.microsoft.com/office/drawing/2010/main" val="0"/>
              </a:ext>
            </a:extLst>
          </a:blip>
          <a:srcRect t="8662" b="8662"/>
          <a:stretch/>
        </p:blipFill>
        <p:spPr>
          <a:xfrm>
            <a:off x="1862094" y="2077031"/>
            <a:ext cx="2444433" cy="2606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3">
            <a:extLst>
              <a:ext uri="{FF2B5EF4-FFF2-40B4-BE49-F238E27FC236}">
                <a16:creationId xmlns:a16="http://schemas.microsoft.com/office/drawing/2014/main" id="{1C7942A3-CD29-4942-AD13-BADD38578B32}"/>
              </a:ext>
            </a:extLst>
          </p:cNvPr>
          <p:cNvSpPr txBox="1">
            <a:spLocks/>
          </p:cNvSpPr>
          <p:nvPr/>
        </p:nvSpPr>
        <p:spPr>
          <a:xfrm>
            <a:off x="5055172" y="2793572"/>
            <a:ext cx="3218070" cy="128974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Autofit/>
          </a:bodyPr>
          <a:lstStyle>
            <a:lvl1pPr marL="171450" marR="0" indent="-17145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1pPr>
            <a:lvl2pPr marL="542925" marR="0" indent="-200025"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2pPr>
            <a:lvl3pPr marL="925829" marR="0" indent="-240029"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3pPr>
            <a:lvl4pPr marL="12954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4pPr>
            <a:lvl5pPr marL="16383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5pPr>
            <a:lvl6pPr marL="19812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6pPr>
            <a:lvl7pPr marL="23241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7pPr>
            <a:lvl8pPr marL="26670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8pPr>
            <a:lvl9pPr marL="3009900" marR="0" indent="-266700" algn="l" defTabSz="685800" rtl="0" latinLnBrk="0">
              <a:lnSpc>
                <a:spcPct val="90000"/>
              </a:lnSpc>
              <a:spcBef>
                <a:spcPts val="750"/>
              </a:spcBef>
              <a:spcAft>
                <a:spcPts val="0"/>
              </a:spcAft>
              <a:buClrTx/>
              <a:buSzPct val="100000"/>
              <a:buFont typeface="Arial"/>
              <a:buChar char="•"/>
              <a:tabLst/>
              <a:defRPr sz="2100" b="0" i="0" u="none" strike="noStrike" cap="none" spc="0" baseline="0">
                <a:solidFill>
                  <a:srgbClr val="000000"/>
                </a:solidFill>
                <a:uFillTx/>
                <a:latin typeface="+mn-lt"/>
                <a:ea typeface="+mn-ea"/>
                <a:cs typeface="+mn-cs"/>
                <a:sym typeface="Calibri"/>
              </a:defRPr>
            </a:lvl9pPr>
          </a:lstStyle>
          <a:p>
            <a:pPr marL="0" indent="0" eaLnBrk="1" fontAlgn="auto" hangingPunct="1">
              <a:buSzTx/>
              <a:buFont typeface="Arial"/>
              <a:buNone/>
              <a:defRPr b="1"/>
            </a:pPr>
            <a:r>
              <a:rPr lang="en-GB" sz="2000" b="1" kern="0" dirty="0"/>
              <a:t>Andrea Kennedy</a:t>
            </a:r>
          </a:p>
          <a:p>
            <a:pPr marL="0" indent="0" eaLnBrk="1" fontAlgn="auto" hangingPunct="1">
              <a:buSzTx/>
              <a:buFont typeface="Arial"/>
              <a:buNone/>
            </a:pPr>
            <a:r>
              <a:rPr lang="en-GB" sz="2000" kern="0" dirty="0"/>
              <a:t>Digital Accessibility Architect</a:t>
            </a:r>
          </a:p>
          <a:p>
            <a:pPr marL="0" indent="0" eaLnBrk="1" fontAlgn="auto" hangingPunct="1">
              <a:buSzTx/>
              <a:buFont typeface="Arial"/>
              <a:buNone/>
            </a:pPr>
            <a:r>
              <a:rPr lang="en-GB" sz="2000" kern="0" dirty="0"/>
              <a:t>Purple Associate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B6C3-0F0B-90BD-A48B-26688FA8E3BA}"/>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Do not use colour alone</a:t>
            </a:r>
          </a:p>
        </p:txBody>
      </p:sp>
      <p:sp>
        <p:nvSpPr>
          <p:cNvPr id="3" name="Text Placeholder 2">
            <a:extLst>
              <a:ext uri="{FF2B5EF4-FFF2-40B4-BE49-F238E27FC236}">
                <a16:creationId xmlns:a16="http://schemas.microsoft.com/office/drawing/2014/main" id="{E531959E-93FB-2D18-17A1-E28D638052A7}"/>
              </a:ext>
            </a:extLst>
          </p:cNvPr>
          <p:cNvSpPr>
            <a:spLocks noGrp="1"/>
          </p:cNvSpPr>
          <p:nvPr>
            <p:ph type="body" sz="half" idx="1"/>
          </p:nvPr>
        </p:nvSpPr>
        <p:spPr/>
        <p:txBody>
          <a:bodyPr/>
          <a:lstStyle/>
          <a:p>
            <a:pPr marL="0" indent="0">
              <a:buNone/>
            </a:pPr>
            <a:r>
              <a:rPr lang="en-GB" dirty="0"/>
              <a:t>Do not use colour alone to signify information .</a:t>
            </a:r>
          </a:p>
          <a:p>
            <a:pPr marL="0" indent="0">
              <a:buNone/>
            </a:pPr>
            <a:endParaRPr lang="en-GB" dirty="0"/>
          </a:p>
          <a:p>
            <a:pPr marL="0" indent="0">
              <a:buNone/>
            </a:pPr>
            <a:r>
              <a:rPr lang="en-GB" dirty="0"/>
              <a:t>non visual users cannot perceive colour </a:t>
            </a:r>
          </a:p>
          <a:p>
            <a:pPr marL="0" indent="0">
              <a:buNone/>
            </a:pPr>
            <a:endParaRPr lang="en-GB" dirty="0"/>
          </a:p>
          <a:p>
            <a:pPr marL="0" indent="0">
              <a:buNone/>
            </a:pPr>
            <a:r>
              <a:rPr lang="en-GB" dirty="0"/>
              <a:t>people with colour perception differences may perceive information differently .</a:t>
            </a:r>
          </a:p>
          <a:p>
            <a:pPr marL="0" indent="0">
              <a:buNone/>
            </a:pPr>
            <a:endParaRPr lang="en-GB" dirty="0"/>
          </a:p>
          <a:p>
            <a:pPr marL="0" indent="0">
              <a:buNone/>
            </a:pPr>
            <a:r>
              <a:rPr lang="en-GB" dirty="0"/>
              <a:t>Approximately 4.5% of UK population are colour blind</a:t>
            </a:r>
          </a:p>
        </p:txBody>
      </p:sp>
      <p:pic>
        <p:nvPicPr>
          <p:cNvPr id="4" name="Picture 2">
            <a:extLst>
              <a:ext uri="{FF2B5EF4-FFF2-40B4-BE49-F238E27FC236}">
                <a16:creationId xmlns:a16="http://schemas.microsoft.com/office/drawing/2014/main" id="{5E685A29-B397-CD5B-7F4C-065618AC64E3}"/>
              </a:ext>
              <a:ext uri="{C183D7F6-B498-43B3-948B-1728B52AA6E4}">
                <adec:decorative xmlns:adec="http://schemas.microsoft.com/office/drawing/2017/decorative" val="1"/>
              </a:ext>
            </a:extLst>
          </p:cNvPr>
          <p:cNvPicPr>
            <a:picLocks noChangeAspect="1"/>
          </p:cNvPicPr>
          <p:nvPr/>
        </p:nvPicPr>
        <p:blipFill>
          <a:blip r:embed="rId3"/>
          <a:srcRect t="82384" b="7212"/>
          <a:stretch>
            <a:fillRect/>
          </a:stretch>
        </p:blipFill>
        <p:spPr>
          <a:xfrm>
            <a:off x="0" y="6121855"/>
            <a:ext cx="9144000" cy="535106"/>
          </a:xfrm>
          <a:prstGeom prst="rect">
            <a:avLst/>
          </a:prstGeom>
          <a:ln w="12700">
            <a:miter lim="400000"/>
          </a:ln>
        </p:spPr>
      </p:pic>
      <p:pic>
        <p:nvPicPr>
          <p:cNvPr id="6" name="Picture 5" descr="Graph showing very little colour">
            <a:extLst>
              <a:ext uri="{FF2B5EF4-FFF2-40B4-BE49-F238E27FC236}">
                <a16:creationId xmlns:a16="http://schemas.microsoft.com/office/drawing/2014/main" id="{8FD08DA5-A39C-7310-B560-553AA48DDDFE}"/>
              </a:ext>
            </a:extLst>
          </p:cNvPr>
          <p:cNvPicPr>
            <a:picLocks noChangeAspect="1"/>
          </p:cNvPicPr>
          <p:nvPr/>
        </p:nvPicPr>
        <p:blipFill>
          <a:blip r:embed="rId4"/>
          <a:stretch>
            <a:fillRect/>
          </a:stretch>
        </p:blipFill>
        <p:spPr>
          <a:xfrm>
            <a:off x="4572000" y="2510604"/>
            <a:ext cx="4051425" cy="2791336"/>
          </a:xfrm>
          <a:prstGeom prst="rect">
            <a:avLst/>
          </a:prstGeom>
        </p:spPr>
      </p:pic>
    </p:spTree>
    <p:extLst>
      <p:ext uri="{BB962C8B-B14F-4D97-AF65-F5344CB8AC3E}">
        <p14:creationId xmlns:p14="http://schemas.microsoft.com/office/powerpoint/2010/main" val="221982851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A388B-C694-594C-4EA6-2285B212E545}"/>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Lines &amp; Markers</a:t>
            </a:r>
          </a:p>
        </p:txBody>
      </p:sp>
      <p:sp>
        <p:nvSpPr>
          <p:cNvPr id="3" name="Text Placeholder 2">
            <a:extLst>
              <a:ext uri="{FF2B5EF4-FFF2-40B4-BE49-F238E27FC236}">
                <a16:creationId xmlns:a16="http://schemas.microsoft.com/office/drawing/2014/main" id="{24A731AC-A8BE-5C53-7C29-93C9D5211EFC}"/>
              </a:ext>
            </a:extLst>
          </p:cNvPr>
          <p:cNvSpPr>
            <a:spLocks noGrp="1"/>
          </p:cNvSpPr>
          <p:nvPr>
            <p:ph type="body" sz="half" idx="1"/>
          </p:nvPr>
        </p:nvSpPr>
        <p:spPr>
          <a:xfrm>
            <a:off x="628650" y="1611350"/>
            <a:ext cx="7717064" cy="2122261"/>
          </a:xfrm>
        </p:spPr>
        <p:txBody>
          <a:bodyPr/>
          <a:lstStyle/>
          <a:p>
            <a:pPr marL="0" indent="0">
              <a:buNone/>
            </a:pPr>
            <a:r>
              <a:rPr lang="en-GB" dirty="0"/>
              <a:t>Adding ‘texture’ to your colour, gives an added way to differentiate information.  Should someone not be able to perceive colour, they will be able to perceive shape.</a:t>
            </a:r>
          </a:p>
          <a:p>
            <a:pPr marL="0" indent="0">
              <a:buNone/>
            </a:pPr>
            <a:r>
              <a:rPr lang="en-GB" dirty="0"/>
              <a:t>Customized markers will also enhance the accessibility of these graphs. </a:t>
            </a:r>
          </a:p>
        </p:txBody>
      </p:sp>
      <p:pic>
        <p:nvPicPr>
          <p:cNvPr id="5" name="Picture 4" descr="Coloured lines with no texture.">
            <a:extLst>
              <a:ext uri="{FF2B5EF4-FFF2-40B4-BE49-F238E27FC236}">
                <a16:creationId xmlns:a16="http://schemas.microsoft.com/office/drawing/2014/main" id="{FA93A052-E253-D1E7-C637-247C5F9758DB}"/>
              </a:ext>
            </a:extLst>
          </p:cNvPr>
          <p:cNvPicPr>
            <a:picLocks noChangeAspect="1"/>
          </p:cNvPicPr>
          <p:nvPr/>
        </p:nvPicPr>
        <p:blipFill>
          <a:blip r:embed="rId3"/>
          <a:stretch>
            <a:fillRect/>
          </a:stretch>
        </p:blipFill>
        <p:spPr>
          <a:xfrm>
            <a:off x="628650" y="3530600"/>
            <a:ext cx="7663544" cy="2554514"/>
          </a:xfrm>
          <a:prstGeom prst="rect">
            <a:avLst/>
          </a:prstGeom>
        </p:spPr>
      </p:pic>
      <p:pic>
        <p:nvPicPr>
          <p:cNvPr id="6" name="Picture 2" descr="Picture 2">
            <a:extLst>
              <a:ext uri="{FF2B5EF4-FFF2-40B4-BE49-F238E27FC236}">
                <a16:creationId xmlns:a16="http://schemas.microsoft.com/office/drawing/2014/main" id="{9B420834-63CD-0E61-AE8D-C07249B5AD1B}"/>
              </a:ext>
            </a:extLst>
          </p:cNvPr>
          <p:cNvPicPr>
            <a:picLocks noChangeAspect="1"/>
          </p:cNvPicPr>
          <p:nvPr/>
        </p:nvPicPr>
        <p:blipFill>
          <a:blip r:embed="rId4"/>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261947585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8C97-3CBA-E137-0F37-88251D07841C}"/>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Do not use colour alone but do use colour!</a:t>
            </a:r>
          </a:p>
        </p:txBody>
      </p:sp>
      <p:sp>
        <p:nvSpPr>
          <p:cNvPr id="3" name="Text Placeholder 2">
            <a:extLst>
              <a:ext uri="{FF2B5EF4-FFF2-40B4-BE49-F238E27FC236}">
                <a16:creationId xmlns:a16="http://schemas.microsoft.com/office/drawing/2014/main" id="{FC4249D2-E9A4-8B43-8D00-F71EAE5FDFE4}"/>
              </a:ext>
            </a:extLst>
          </p:cNvPr>
          <p:cNvSpPr>
            <a:spLocks noGrp="1"/>
          </p:cNvSpPr>
          <p:nvPr>
            <p:ph type="body" sz="half" idx="1"/>
          </p:nvPr>
        </p:nvSpPr>
        <p:spPr>
          <a:xfrm>
            <a:off x="628650" y="1825625"/>
            <a:ext cx="3116036" cy="4351338"/>
          </a:xfrm>
        </p:spPr>
        <p:txBody>
          <a:bodyPr>
            <a:normAutofit fontScale="92500" lnSpcReduction="10000"/>
          </a:bodyPr>
          <a:lstStyle/>
          <a:p>
            <a:pPr marL="0" indent="0">
              <a:buNone/>
            </a:pPr>
            <a:r>
              <a:rPr lang="en-GB" dirty="0"/>
              <a:t>Colour plays a huge role in allowing us to differentiate information.</a:t>
            </a:r>
          </a:p>
          <a:p>
            <a:pPr marL="0" indent="0">
              <a:buNone/>
            </a:pPr>
            <a:endParaRPr lang="en-GB" dirty="0"/>
          </a:p>
          <a:p>
            <a:pPr marL="0" indent="0">
              <a:buNone/>
            </a:pPr>
            <a:r>
              <a:rPr lang="en-GB" dirty="0"/>
              <a:t>Using different </a:t>
            </a:r>
            <a:r>
              <a:rPr lang="en-GB" dirty="0" err="1"/>
              <a:t>colors</a:t>
            </a:r>
            <a:r>
              <a:rPr lang="en-GB" dirty="0"/>
              <a:t> can separate and define different data points within a visualization so that viewers can easily distinguish significant differences or similarities in values.</a:t>
            </a:r>
          </a:p>
          <a:p>
            <a:pPr marL="0" indent="0">
              <a:buNone/>
            </a:pPr>
            <a:endParaRPr lang="en-GB" dirty="0"/>
          </a:p>
          <a:p>
            <a:pPr marL="0" indent="0">
              <a:buNone/>
            </a:pPr>
            <a:r>
              <a:rPr lang="en-GB" dirty="0"/>
              <a:t>For text, ensure color contrast between font and background are at least 4.5:1.</a:t>
            </a:r>
          </a:p>
          <a:p>
            <a:pPr marL="0" indent="0">
              <a:buNone/>
            </a:pPr>
            <a:endParaRPr lang="en-GB" dirty="0"/>
          </a:p>
        </p:txBody>
      </p:sp>
      <p:pic>
        <p:nvPicPr>
          <p:cNvPr id="5" name="Picture 4" descr="Bar chart with all bars coloured green">
            <a:extLst>
              <a:ext uri="{FF2B5EF4-FFF2-40B4-BE49-F238E27FC236}">
                <a16:creationId xmlns:a16="http://schemas.microsoft.com/office/drawing/2014/main" id="{89F5C4C4-75EC-0B05-09DF-3F62998C9FF4}"/>
              </a:ext>
            </a:extLst>
          </p:cNvPr>
          <p:cNvPicPr>
            <a:picLocks noChangeAspect="1"/>
          </p:cNvPicPr>
          <p:nvPr/>
        </p:nvPicPr>
        <p:blipFill>
          <a:blip r:embed="rId3"/>
          <a:stretch>
            <a:fillRect/>
          </a:stretch>
        </p:blipFill>
        <p:spPr>
          <a:xfrm>
            <a:off x="4434629" y="1825626"/>
            <a:ext cx="4428751" cy="3080204"/>
          </a:xfrm>
          <a:prstGeom prst="rect">
            <a:avLst/>
          </a:prstGeom>
        </p:spPr>
      </p:pic>
      <p:pic>
        <p:nvPicPr>
          <p:cNvPr id="6" name="Picture 2" descr="Picture 2">
            <a:extLst>
              <a:ext uri="{FF2B5EF4-FFF2-40B4-BE49-F238E27FC236}">
                <a16:creationId xmlns:a16="http://schemas.microsoft.com/office/drawing/2014/main" id="{B476AA37-CC11-AF0F-6859-529ECFAE333D}"/>
              </a:ext>
            </a:extLst>
          </p:cNvPr>
          <p:cNvPicPr>
            <a:picLocks noChangeAspect="1"/>
          </p:cNvPicPr>
          <p:nvPr/>
        </p:nvPicPr>
        <p:blipFill>
          <a:blip r:embed="rId4"/>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236565338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33B4-8C52-31E7-F2CA-658A00D0FFC0}"/>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Limit your colours and styles</a:t>
            </a:r>
          </a:p>
        </p:txBody>
      </p:sp>
      <p:sp>
        <p:nvSpPr>
          <p:cNvPr id="3" name="Text Placeholder 2">
            <a:extLst>
              <a:ext uri="{FF2B5EF4-FFF2-40B4-BE49-F238E27FC236}">
                <a16:creationId xmlns:a16="http://schemas.microsoft.com/office/drawing/2014/main" id="{CB5AB283-50BE-5302-553F-615EE28255AF}"/>
              </a:ext>
            </a:extLst>
          </p:cNvPr>
          <p:cNvSpPr>
            <a:spLocks noGrp="1"/>
          </p:cNvSpPr>
          <p:nvPr>
            <p:ph type="body" sz="half" idx="1"/>
          </p:nvPr>
        </p:nvSpPr>
        <p:spPr>
          <a:xfrm>
            <a:off x="628649" y="1825625"/>
            <a:ext cx="7886700" cy="4351338"/>
          </a:xfrm>
        </p:spPr>
        <p:txBody>
          <a:bodyPr/>
          <a:lstStyle/>
          <a:p>
            <a:pPr marL="0" indent="0">
              <a:buNone/>
            </a:pPr>
            <a:r>
              <a:rPr lang="en-GB" dirty="0"/>
              <a:t>Overly coloured charts and diagrams are confusing for most people.  </a:t>
            </a:r>
          </a:p>
          <a:p>
            <a:pPr marL="0" indent="0">
              <a:buNone/>
            </a:pPr>
            <a:endParaRPr lang="en-GB" dirty="0"/>
          </a:p>
          <a:p>
            <a:pPr marL="0" indent="0">
              <a:buNone/>
            </a:pPr>
            <a:r>
              <a:rPr lang="en-GB" dirty="0"/>
              <a:t>Some people with certain types of autism may even feel threatened by too much colour.</a:t>
            </a:r>
          </a:p>
        </p:txBody>
      </p:sp>
      <p:pic>
        <p:nvPicPr>
          <p:cNvPr id="2050" name="Picture 2" descr="Power BI Dashboard design mistake: too many colors">
            <a:extLst>
              <a:ext uri="{FF2B5EF4-FFF2-40B4-BE49-F238E27FC236}">
                <a16:creationId xmlns:a16="http://schemas.microsoft.com/office/drawing/2014/main" id="{AEDFA1EC-7E80-78CE-0210-C9A259F52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952" t="62473" r="28571"/>
          <a:stretch/>
        </p:blipFill>
        <p:spPr bwMode="auto">
          <a:xfrm>
            <a:off x="2027023" y="3296783"/>
            <a:ext cx="5089951" cy="30151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icture 2">
            <a:extLst>
              <a:ext uri="{FF2B5EF4-FFF2-40B4-BE49-F238E27FC236}">
                <a16:creationId xmlns:a16="http://schemas.microsoft.com/office/drawing/2014/main" id="{D8B3CE01-9483-927E-91DB-9608D72BF466}"/>
              </a:ext>
            </a:extLst>
          </p:cNvPr>
          <p:cNvPicPr>
            <a:picLocks noChangeAspect="1"/>
          </p:cNvPicPr>
          <p:nvPr/>
        </p:nvPicPr>
        <p:blipFill>
          <a:blip r:embed="rId4"/>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18771278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B6C3-0F0B-90BD-A48B-26688FA8E3BA}"/>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Alternative Text</a:t>
            </a:r>
          </a:p>
        </p:txBody>
      </p:sp>
      <p:sp>
        <p:nvSpPr>
          <p:cNvPr id="3" name="Text Placeholder 2">
            <a:extLst>
              <a:ext uri="{FF2B5EF4-FFF2-40B4-BE49-F238E27FC236}">
                <a16:creationId xmlns:a16="http://schemas.microsoft.com/office/drawing/2014/main" id="{E531959E-93FB-2D18-17A1-E28D638052A7}"/>
              </a:ext>
            </a:extLst>
          </p:cNvPr>
          <p:cNvSpPr>
            <a:spLocks noGrp="1"/>
          </p:cNvSpPr>
          <p:nvPr>
            <p:ph type="body" sz="half" idx="1"/>
          </p:nvPr>
        </p:nvSpPr>
        <p:spPr/>
        <p:txBody>
          <a:bodyPr/>
          <a:lstStyle/>
          <a:p>
            <a:pPr marL="0" indent="0">
              <a:buNone/>
            </a:pPr>
            <a:r>
              <a:rPr lang="en-GB" dirty="0"/>
              <a:t>Add alt text to every object that conveys meaningful information on a report.</a:t>
            </a:r>
          </a:p>
          <a:p>
            <a:pPr marL="0" indent="0">
              <a:buNone/>
            </a:pPr>
            <a:endParaRPr lang="en-GB" dirty="0"/>
          </a:p>
          <a:p>
            <a:pPr marL="0" indent="0">
              <a:buNone/>
            </a:pPr>
            <a:r>
              <a:rPr lang="en-GB" dirty="0"/>
              <a:t>Providing alt text ensures that consumers of your report understand what you are trying to communicate with a visual, even if they cannot see the visual, image, shape, or textbox.</a:t>
            </a:r>
          </a:p>
        </p:txBody>
      </p:sp>
      <p:pic>
        <p:nvPicPr>
          <p:cNvPr id="4" name="Picture 2">
            <a:extLst>
              <a:ext uri="{FF2B5EF4-FFF2-40B4-BE49-F238E27FC236}">
                <a16:creationId xmlns:a16="http://schemas.microsoft.com/office/drawing/2014/main" id="{5E685A29-B397-CD5B-7F4C-065618AC64E3}"/>
              </a:ext>
              <a:ext uri="{C183D7F6-B498-43B3-948B-1728B52AA6E4}">
                <adec:decorative xmlns:adec="http://schemas.microsoft.com/office/drawing/2017/decorative" val="1"/>
              </a:ext>
            </a:extLst>
          </p:cNvPr>
          <p:cNvPicPr>
            <a:picLocks noChangeAspect="1"/>
          </p:cNvPicPr>
          <p:nvPr/>
        </p:nvPicPr>
        <p:blipFill>
          <a:blip r:embed="rId3"/>
          <a:srcRect t="82384" b="7212"/>
          <a:stretch>
            <a:fillRect/>
          </a:stretch>
        </p:blipFill>
        <p:spPr>
          <a:xfrm>
            <a:off x="0" y="6121855"/>
            <a:ext cx="9144000" cy="535106"/>
          </a:xfrm>
          <a:prstGeom prst="rect">
            <a:avLst/>
          </a:prstGeom>
          <a:ln w="12700">
            <a:miter lim="400000"/>
          </a:ln>
        </p:spPr>
      </p:pic>
      <p:pic>
        <p:nvPicPr>
          <p:cNvPr id="5" name="Picture 4" descr="Add alt text in the general pane in the visualizations menu">
            <a:extLst>
              <a:ext uri="{FF2B5EF4-FFF2-40B4-BE49-F238E27FC236}">
                <a16:creationId xmlns:a16="http://schemas.microsoft.com/office/drawing/2014/main" id="{D009901A-B571-AC0D-E7E6-6BE0241A7590}"/>
              </a:ext>
            </a:extLst>
          </p:cNvPr>
          <p:cNvPicPr>
            <a:picLocks noChangeAspect="1"/>
          </p:cNvPicPr>
          <p:nvPr/>
        </p:nvPicPr>
        <p:blipFill>
          <a:blip r:embed="rId4"/>
          <a:stretch>
            <a:fillRect/>
          </a:stretch>
        </p:blipFill>
        <p:spPr>
          <a:xfrm>
            <a:off x="5686326" y="903227"/>
            <a:ext cx="2286198" cy="5218628"/>
          </a:xfrm>
          <a:prstGeom prst="rect">
            <a:avLst/>
          </a:prstGeom>
        </p:spPr>
      </p:pic>
    </p:spTree>
    <p:extLst>
      <p:ext uri="{BB962C8B-B14F-4D97-AF65-F5344CB8AC3E}">
        <p14:creationId xmlns:p14="http://schemas.microsoft.com/office/powerpoint/2010/main" val="140265534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AF20-B2AC-18BF-1C0E-AB5A36511A8F}"/>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sym typeface="Calibri"/>
              </a:rPr>
              <a:t>Conditional formatting for alt text</a:t>
            </a:r>
            <a:endParaRPr lang="en-GB" sz="3200" dirty="0">
              <a:solidFill>
                <a:srgbClr val="551F75"/>
              </a:solidFill>
              <a:latin typeface="Arial" panose="020B0604020202020204" pitchFamily="34" charset="0"/>
              <a:ea typeface="+mn-ea"/>
              <a:cs typeface="+mn-cs"/>
            </a:endParaRPr>
          </a:p>
        </p:txBody>
      </p:sp>
      <p:sp>
        <p:nvSpPr>
          <p:cNvPr id="6" name="TextBox 5">
            <a:extLst>
              <a:ext uri="{FF2B5EF4-FFF2-40B4-BE49-F238E27FC236}">
                <a16:creationId xmlns:a16="http://schemas.microsoft.com/office/drawing/2014/main" id="{DAA73209-5591-6F81-D91E-015306827AFC}"/>
              </a:ext>
            </a:extLst>
          </p:cNvPr>
          <p:cNvSpPr txBox="1"/>
          <p:nvPr/>
        </p:nvSpPr>
        <p:spPr>
          <a:xfrm>
            <a:off x="628650" y="1690689"/>
            <a:ext cx="7507960"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100" b="0" i="0" u="none" strike="noStrike" cap="none" spc="0" normalizeH="0" baseline="0" dirty="0">
                <a:ln>
                  <a:noFill/>
                </a:ln>
                <a:solidFill>
                  <a:srgbClr val="000000"/>
                </a:solidFill>
                <a:effectLst/>
                <a:uFillTx/>
                <a:latin typeface="+mn-lt"/>
                <a:ea typeface="+mn-ea"/>
                <a:cs typeface="+mn-cs"/>
                <a:sym typeface="Calibri"/>
              </a:rPr>
              <a:t>One feature that makes Power BI so compelling is that its data is dynamic. You can use DAX measures and conditional formatting to create dynamic alt text. Screen readers are then able to call out values specific to the data that a report consumer is viewing.</a:t>
            </a:r>
          </a:p>
        </p:txBody>
      </p:sp>
      <p:pic>
        <p:nvPicPr>
          <p:cNvPr id="7" name="Picture 6" descr="alongside the alt text box is a conditional formatting box">
            <a:extLst>
              <a:ext uri="{FF2B5EF4-FFF2-40B4-BE49-F238E27FC236}">
                <a16:creationId xmlns:a16="http://schemas.microsoft.com/office/drawing/2014/main" id="{0F0374C4-633B-23FD-CF78-802A0D462C79}"/>
              </a:ext>
            </a:extLst>
          </p:cNvPr>
          <p:cNvPicPr>
            <a:picLocks noChangeAspect="1"/>
          </p:cNvPicPr>
          <p:nvPr/>
        </p:nvPicPr>
        <p:blipFill>
          <a:blip r:embed="rId2"/>
          <a:stretch>
            <a:fillRect/>
          </a:stretch>
        </p:blipFill>
        <p:spPr>
          <a:xfrm>
            <a:off x="628650" y="3428999"/>
            <a:ext cx="4178042" cy="2594429"/>
          </a:xfrm>
          <a:prstGeom prst="rect">
            <a:avLst/>
          </a:prstGeom>
        </p:spPr>
      </p:pic>
      <p:pic>
        <p:nvPicPr>
          <p:cNvPr id="8" name="Picture 2" descr="Picture 2">
            <a:extLst>
              <a:ext uri="{FF2B5EF4-FFF2-40B4-BE49-F238E27FC236}">
                <a16:creationId xmlns:a16="http://schemas.microsoft.com/office/drawing/2014/main" id="{60DAB08B-DDD3-1CA1-5BA2-18BF75BB7DB8}"/>
              </a:ext>
            </a:extLst>
          </p:cNvPr>
          <p:cNvPicPr>
            <a:picLocks noChangeAspect="1"/>
          </p:cNvPicPr>
          <p:nvPr/>
        </p:nvPicPr>
        <p:blipFill>
          <a:blip r:embed="rId3"/>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115359839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C2D8-7B09-D00F-A9F9-3AA5C311557B}"/>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Slicers</a:t>
            </a:r>
          </a:p>
        </p:txBody>
      </p:sp>
      <p:sp>
        <p:nvSpPr>
          <p:cNvPr id="3" name="Text Placeholder 2">
            <a:extLst>
              <a:ext uri="{FF2B5EF4-FFF2-40B4-BE49-F238E27FC236}">
                <a16:creationId xmlns:a16="http://schemas.microsoft.com/office/drawing/2014/main" id="{D33E80C7-76FC-44B1-C1B5-437C0E1A9607}"/>
              </a:ext>
            </a:extLst>
          </p:cNvPr>
          <p:cNvSpPr>
            <a:spLocks noGrp="1"/>
          </p:cNvSpPr>
          <p:nvPr>
            <p:ph type="body" sz="half" idx="1"/>
          </p:nvPr>
        </p:nvSpPr>
        <p:spPr>
          <a:xfrm>
            <a:off x="628650" y="1478417"/>
            <a:ext cx="7760607" cy="3573689"/>
          </a:xfrm>
        </p:spPr>
        <p:txBody>
          <a:bodyPr/>
          <a:lstStyle/>
          <a:p>
            <a:pPr marL="0" indent="0" algn="l">
              <a:buNone/>
            </a:pPr>
            <a:r>
              <a:rPr lang="en-GB" b="0" i="0" dirty="0">
                <a:solidFill>
                  <a:srgbClr val="171717"/>
                </a:solidFill>
                <a:effectLst/>
                <a:latin typeface="Segoe UI" panose="020B0502040204020203" pitchFamily="34" charset="0"/>
              </a:rPr>
              <a:t>If you have a collection of several slicers on your report pages, ensure your design is consistent across pages. Use the same font, colours, and spatial position as much as possible.</a:t>
            </a:r>
          </a:p>
          <a:p>
            <a:pPr marL="0" indent="0">
              <a:buNone/>
            </a:pPr>
            <a:endParaRPr lang="en-GB" dirty="0"/>
          </a:p>
        </p:txBody>
      </p:sp>
      <p:pic>
        <p:nvPicPr>
          <p:cNvPr id="4" name="Picture 2">
            <a:extLst>
              <a:ext uri="{FF2B5EF4-FFF2-40B4-BE49-F238E27FC236}">
                <a16:creationId xmlns:a16="http://schemas.microsoft.com/office/drawing/2014/main" id="{F51A482F-6978-FEE8-0301-A92C08BF4208}"/>
              </a:ext>
              <a:ext uri="{C183D7F6-B498-43B3-948B-1728B52AA6E4}">
                <adec:decorative xmlns:adec="http://schemas.microsoft.com/office/drawing/2017/decorative" val="1"/>
              </a:ext>
            </a:extLst>
          </p:cNvPr>
          <p:cNvPicPr>
            <a:picLocks noChangeAspect="1"/>
          </p:cNvPicPr>
          <p:nvPr/>
        </p:nvPicPr>
        <p:blipFill>
          <a:blip r:embed="rId2"/>
          <a:srcRect t="82384" b="7212"/>
          <a:stretch>
            <a:fillRect/>
          </a:stretch>
        </p:blipFill>
        <p:spPr>
          <a:xfrm>
            <a:off x="0" y="6121855"/>
            <a:ext cx="9144000" cy="535106"/>
          </a:xfrm>
          <a:prstGeom prst="rect">
            <a:avLst/>
          </a:prstGeom>
          <a:ln w="12700">
            <a:miter lim="400000"/>
          </a:ln>
        </p:spPr>
      </p:pic>
      <p:pic>
        <p:nvPicPr>
          <p:cNvPr id="6" name="Picture 5" descr="graph animated that doesn't play automatically">
            <a:extLst>
              <a:ext uri="{FF2B5EF4-FFF2-40B4-BE49-F238E27FC236}">
                <a16:creationId xmlns:a16="http://schemas.microsoft.com/office/drawing/2014/main" id="{AEF45CBC-4CB0-A6C1-82F8-550AFEAA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766" y="2629809"/>
            <a:ext cx="6472374" cy="3300910"/>
          </a:xfrm>
          <a:prstGeom prst="rect">
            <a:avLst/>
          </a:prstGeom>
        </p:spPr>
      </p:pic>
    </p:spTree>
    <p:extLst>
      <p:ext uri="{BB962C8B-B14F-4D97-AF65-F5344CB8AC3E}">
        <p14:creationId xmlns:p14="http://schemas.microsoft.com/office/powerpoint/2010/main" val="392108067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629E-3A34-B511-FC64-ED1A338A7D7B}"/>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Visual interactions</a:t>
            </a:r>
          </a:p>
        </p:txBody>
      </p:sp>
      <p:sp>
        <p:nvSpPr>
          <p:cNvPr id="3" name="Text Placeholder 2">
            <a:extLst>
              <a:ext uri="{FF2B5EF4-FFF2-40B4-BE49-F238E27FC236}">
                <a16:creationId xmlns:a16="http://schemas.microsoft.com/office/drawing/2014/main" id="{7A7FCAE0-3975-EB1F-EDE9-F2AC77039590}"/>
              </a:ext>
            </a:extLst>
          </p:cNvPr>
          <p:cNvSpPr>
            <a:spLocks noGrp="1"/>
          </p:cNvSpPr>
          <p:nvPr>
            <p:ph type="body" sz="half" idx="1"/>
          </p:nvPr>
        </p:nvSpPr>
        <p:spPr/>
        <p:txBody>
          <a:bodyPr/>
          <a:lstStyle/>
          <a:p>
            <a:pPr algn="l">
              <a:buFont typeface="Arial" panose="020B0604020202020204" pitchFamily="34" charset="0"/>
              <a:buChar char="•"/>
            </a:pPr>
            <a:r>
              <a:rPr lang="en-GB" b="0" i="0" dirty="0">
                <a:solidFill>
                  <a:srgbClr val="171717"/>
                </a:solidFill>
                <a:effectLst/>
                <a:latin typeface="Segoe UI" panose="020B0502040204020203" pitchFamily="34" charset="0"/>
              </a:rPr>
              <a:t>Is key information only accessible through an interaction? If so, rearrange your visuals so they are pre-filtered to make the important conclusion more obvious.</a:t>
            </a:r>
          </a:p>
          <a:p>
            <a:pPr algn="l">
              <a:buFont typeface="Arial" panose="020B0604020202020204" pitchFamily="34" charset="0"/>
              <a:buChar char="•"/>
            </a:pPr>
            <a:r>
              <a:rPr lang="en-GB" b="0" i="0" dirty="0">
                <a:solidFill>
                  <a:srgbClr val="171717"/>
                </a:solidFill>
                <a:effectLst/>
                <a:latin typeface="Segoe UI" panose="020B0502040204020203" pitchFamily="34" charset="0"/>
              </a:rPr>
              <a:t>Are you using bookmarks for navigation? Try navigating your report with a keyboard to ensure the experience is acceptable for keyboard-only users.</a:t>
            </a:r>
          </a:p>
          <a:p>
            <a:r>
              <a:rPr lang="en-GB" dirty="0"/>
              <a:t>Does your report need instruction?</a:t>
            </a:r>
          </a:p>
        </p:txBody>
      </p:sp>
      <p:pic>
        <p:nvPicPr>
          <p:cNvPr id="5" name="Picture 4">
            <a:extLst>
              <a:ext uri="{FF2B5EF4-FFF2-40B4-BE49-F238E27FC236}">
                <a16:creationId xmlns:a16="http://schemas.microsoft.com/office/drawing/2014/main" id="{FCE50CCC-83E5-0A76-A761-562ACAABA6E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629152" y="1317625"/>
            <a:ext cx="3899100" cy="2851297"/>
          </a:xfrm>
          <a:prstGeom prst="rect">
            <a:avLst/>
          </a:prstGeom>
          <a:ln>
            <a:solidFill>
              <a:srgbClr val="551F75"/>
            </a:solidFill>
          </a:ln>
        </p:spPr>
      </p:pic>
      <p:pic>
        <p:nvPicPr>
          <p:cNvPr id="7" name="Picture 6">
            <a:extLst>
              <a:ext uri="{FF2B5EF4-FFF2-40B4-BE49-F238E27FC236}">
                <a16:creationId xmlns:a16="http://schemas.microsoft.com/office/drawing/2014/main" id="{59621227-5131-D409-ECA6-181D088999E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29152" y="4278508"/>
            <a:ext cx="3886198" cy="2370358"/>
          </a:xfrm>
          <a:prstGeom prst="rect">
            <a:avLst/>
          </a:prstGeom>
          <a:ln>
            <a:solidFill>
              <a:srgbClr val="551F75"/>
            </a:solidFill>
          </a:ln>
        </p:spPr>
      </p:pic>
    </p:spTree>
    <p:extLst>
      <p:ext uri="{BB962C8B-B14F-4D97-AF65-F5344CB8AC3E}">
        <p14:creationId xmlns:p14="http://schemas.microsoft.com/office/powerpoint/2010/main" val="176219764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84C8-5C82-7EBF-6999-F1FFD19E894D}"/>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Tooltips</a:t>
            </a:r>
          </a:p>
        </p:txBody>
      </p:sp>
      <p:sp>
        <p:nvSpPr>
          <p:cNvPr id="3" name="Text Placeholder 2">
            <a:extLst>
              <a:ext uri="{FF2B5EF4-FFF2-40B4-BE49-F238E27FC236}">
                <a16:creationId xmlns:a16="http://schemas.microsoft.com/office/drawing/2014/main" id="{7AFF7C6B-22D2-01FE-DE16-B75B4B991C0E}"/>
              </a:ext>
            </a:extLst>
          </p:cNvPr>
          <p:cNvSpPr>
            <a:spLocks noGrp="1"/>
          </p:cNvSpPr>
          <p:nvPr>
            <p:ph type="body" sz="half" idx="1"/>
          </p:nvPr>
        </p:nvSpPr>
        <p:spPr/>
        <p:txBody>
          <a:bodyPr/>
          <a:lstStyle/>
          <a:p>
            <a:pPr algn="l">
              <a:buFont typeface="Arial" panose="020B0604020202020204" pitchFamily="34" charset="0"/>
              <a:buChar char="•"/>
            </a:pPr>
            <a:r>
              <a:rPr lang="en-GB" b="0" i="0" dirty="0">
                <a:solidFill>
                  <a:srgbClr val="171717"/>
                </a:solidFill>
                <a:effectLst/>
                <a:latin typeface="Segoe UI" panose="020B0502040204020203" pitchFamily="34" charset="0"/>
              </a:rPr>
              <a:t>Don't use tooltips to convey important information. Users with motor issues and users who do not use a mouse will have difficulties accessing them.</a:t>
            </a:r>
          </a:p>
          <a:p>
            <a:pPr marL="0" indent="0" algn="l">
              <a:buNone/>
            </a:pPr>
            <a:endParaRPr lang="en-GB" b="0" i="0" dirty="0">
              <a:solidFill>
                <a:srgbClr val="171717"/>
              </a:solidFill>
              <a:effectLst/>
              <a:latin typeface="Segoe UI" panose="020B0502040204020203" pitchFamily="34" charset="0"/>
            </a:endParaRPr>
          </a:p>
          <a:p>
            <a:pPr algn="l">
              <a:buFont typeface="Arial" panose="020B0604020202020204" pitchFamily="34" charset="0"/>
              <a:buChar char="•"/>
            </a:pPr>
            <a:r>
              <a:rPr lang="en-GB" b="0" i="0" dirty="0">
                <a:solidFill>
                  <a:srgbClr val="171717"/>
                </a:solidFill>
                <a:effectLst/>
                <a:latin typeface="Segoe UI" panose="020B0502040204020203" pitchFamily="34" charset="0"/>
              </a:rPr>
              <a:t>Do add tooltips to charts as ancillary information. It is included in the accessible </a:t>
            </a:r>
            <a:r>
              <a:rPr lang="en-GB" b="1" i="0" dirty="0">
                <a:solidFill>
                  <a:srgbClr val="171717"/>
                </a:solidFill>
                <a:effectLst/>
                <a:latin typeface="Segoe UI" panose="020B0502040204020203" pitchFamily="34" charset="0"/>
              </a:rPr>
              <a:t>Show Data</a:t>
            </a:r>
            <a:r>
              <a:rPr lang="en-GB" b="0" i="0" dirty="0">
                <a:solidFill>
                  <a:srgbClr val="171717"/>
                </a:solidFill>
                <a:effectLst/>
                <a:latin typeface="Segoe UI" panose="020B0502040204020203" pitchFamily="34" charset="0"/>
              </a:rPr>
              <a:t> table for each visual.</a:t>
            </a:r>
          </a:p>
          <a:p>
            <a:endParaRPr lang="en-GB" dirty="0"/>
          </a:p>
        </p:txBody>
      </p:sp>
      <p:pic>
        <p:nvPicPr>
          <p:cNvPr id="4" name="Picture 3" descr="image of a tooltip with no alternative text elsewhere on the graph">
            <a:extLst>
              <a:ext uri="{FF2B5EF4-FFF2-40B4-BE49-F238E27FC236}">
                <a16:creationId xmlns:a16="http://schemas.microsoft.com/office/drawing/2014/main" id="{77E6CEAA-C1B6-4FF8-A985-85D85D2F2BDD}"/>
              </a:ext>
            </a:extLst>
          </p:cNvPr>
          <p:cNvPicPr>
            <a:picLocks noChangeAspect="1"/>
          </p:cNvPicPr>
          <p:nvPr/>
        </p:nvPicPr>
        <p:blipFill>
          <a:blip r:embed="rId2"/>
          <a:stretch>
            <a:fillRect/>
          </a:stretch>
        </p:blipFill>
        <p:spPr>
          <a:xfrm>
            <a:off x="4629152" y="1690689"/>
            <a:ext cx="3421841" cy="3175469"/>
          </a:xfrm>
          <a:prstGeom prst="rect">
            <a:avLst/>
          </a:prstGeom>
          <a:ln>
            <a:solidFill>
              <a:srgbClr val="551F75"/>
            </a:solidFill>
          </a:ln>
        </p:spPr>
      </p:pic>
      <p:pic>
        <p:nvPicPr>
          <p:cNvPr id="5" name="Picture 2" descr="Picture 2">
            <a:extLst>
              <a:ext uri="{FF2B5EF4-FFF2-40B4-BE49-F238E27FC236}">
                <a16:creationId xmlns:a16="http://schemas.microsoft.com/office/drawing/2014/main" id="{AF424554-5EBE-677C-AC95-7388779D62DC}"/>
              </a:ext>
            </a:extLst>
          </p:cNvPr>
          <p:cNvPicPr>
            <a:picLocks noChangeAspect="1"/>
          </p:cNvPicPr>
          <p:nvPr/>
        </p:nvPicPr>
        <p:blipFill>
          <a:blip r:embed="rId3"/>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234385828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4409-EC75-C78F-D3BD-45CDDEA10FA7}"/>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Shapes</a:t>
            </a:r>
          </a:p>
        </p:txBody>
      </p:sp>
      <p:sp>
        <p:nvSpPr>
          <p:cNvPr id="3" name="Text Placeholder 2">
            <a:extLst>
              <a:ext uri="{FF2B5EF4-FFF2-40B4-BE49-F238E27FC236}">
                <a16:creationId xmlns:a16="http://schemas.microsoft.com/office/drawing/2014/main" id="{9B8B4158-56BD-530C-60FA-E626E5A7B403}"/>
              </a:ext>
            </a:extLst>
          </p:cNvPr>
          <p:cNvSpPr>
            <a:spLocks noGrp="1"/>
          </p:cNvSpPr>
          <p:nvPr>
            <p:ph type="body" sz="half" idx="1"/>
          </p:nvPr>
        </p:nvSpPr>
        <p:spPr>
          <a:xfrm>
            <a:off x="628650" y="1825625"/>
            <a:ext cx="8225064" cy="2165804"/>
          </a:xfrm>
        </p:spPr>
        <p:txBody>
          <a:bodyPr>
            <a:normAutofit/>
          </a:bodyPr>
          <a:lstStyle/>
          <a:p>
            <a:pPr algn="l">
              <a:buFont typeface="Arial" panose="020B0604020202020204" pitchFamily="34" charset="0"/>
              <a:buChar char="•"/>
            </a:pPr>
            <a:r>
              <a:rPr lang="en-GB" b="0" i="0" dirty="0">
                <a:solidFill>
                  <a:srgbClr val="171717"/>
                </a:solidFill>
                <a:effectLst/>
                <a:latin typeface="Segoe UI" panose="020B0502040204020203" pitchFamily="34" charset="0"/>
              </a:rPr>
              <a:t>Make sure any decorative shapes are marked as hidden in tab order, so they aren't announced by a screen reader.</a:t>
            </a:r>
          </a:p>
          <a:p>
            <a:pPr algn="l">
              <a:buFont typeface="Arial" panose="020B0604020202020204" pitchFamily="34" charset="0"/>
              <a:buChar char="•"/>
            </a:pPr>
            <a:r>
              <a:rPr lang="en-GB" b="0" i="0" dirty="0">
                <a:solidFill>
                  <a:srgbClr val="171717"/>
                </a:solidFill>
                <a:effectLst/>
                <a:latin typeface="Segoe UI" panose="020B0502040204020203" pitchFamily="34" charset="0"/>
              </a:rPr>
              <a:t>Avoid using too many decorative shapes to the point where they are distracting.</a:t>
            </a:r>
          </a:p>
          <a:p>
            <a:pPr algn="l">
              <a:buFont typeface="Arial" panose="020B0604020202020204" pitchFamily="34" charset="0"/>
              <a:buChar char="•"/>
            </a:pPr>
            <a:r>
              <a:rPr lang="en-GB" b="0" i="0" dirty="0">
                <a:solidFill>
                  <a:srgbClr val="171717"/>
                </a:solidFill>
                <a:effectLst/>
                <a:latin typeface="Segoe UI" panose="020B0502040204020203" pitchFamily="34" charset="0"/>
              </a:rPr>
              <a:t>When using shapes to call out data points, use </a:t>
            </a:r>
            <a:r>
              <a:rPr lang="en-GB" b="1" i="0" dirty="0">
                <a:solidFill>
                  <a:srgbClr val="171717"/>
                </a:solidFill>
                <a:effectLst/>
                <a:latin typeface="Segoe UI" panose="020B0502040204020203" pitchFamily="34" charset="0"/>
              </a:rPr>
              <a:t>alt text</a:t>
            </a:r>
            <a:r>
              <a:rPr lang="en-GB" b="0" i="0" dirty="0">
                <a:solidFill>
                  <a:srgbClr val="171717"/>
                </a:solidFill>
                <a:effectLst/>
                <a:latin typeface="Segoe UI" panose="020B0502040204020203" pitchFamily="34" charset="0"/>
              </a:rPr>
              <a:t> to explain what is being called out.</a:t>
            </a:r>
          </a:p>
          <a:p>
            <a:endParaRPr lang="en-GB" dirty="0"/>
          </a:p>
        </p:txBody>
      </p:sp>
      <p:pic>
        <p:nvPicPr>
          <p:cNvPr id="5" name="Picture 4">
            <a:extLst>
              <a:ext uri="{FF2B5EF4-FFF2-40B4-BE49-F238E27FC236}">
                <a16:creationId xmlns:a16="http://schemas.microsoft.com/office/drawing/2014/main" id="{8D6E1FA5-F12D-1FC2-0290-15CA7E8D81B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311751" y="4126365"/>
            <a:ext cx="3968954" cy="1517728"/>
          </a:xfrm>
          <a:prstGeom prst="rect">
            <a:avLst/>
          </a:prstGeom>
        </p:spPr>
      </p:pic>
      <p:pic>
        <p:nvPicPr>
          <p:cNvPr id="6" name="Picture 2" descr="Picture 2">
            <a:extLst>
              <a:ext uri="{FF2B5EF4-FFF2-40B4-BE49-F238E27FC236}">
                <a16:creationId xmlns:a16="http://schemas.microsoft.com/office/drawing/2014/main" id="{28E45EF2-C513-08B7-3CEE-848AA300C220}"/>
              </a:ext>
            </a:extLst>
          </p:cNvPr>
          <p:cNvPicPr>
            <a:picLocks noChangeAspect="1"/>
          </p:cNvPicPr>
          <p:nvPr/>
        </p:nvPicPr>
        <p:blipFill>
          <a:blip r:embed="rId3"/>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292967607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6"/>
          <p:cNvSpPr txBox="1">
            <a:spLocks noGrp="1"/>
          </p:cNvSpPr>
          <p:nvPr>
            <p:ph type="title" idx="4294967295"/>
          </p:nvPr>
        </p:nvSpPr>
        <p:spPr>
          <a:xfrm>
            <a:off x="501801" y="259120"/>
            <a:ext cx="7649789" cy="553998"/>
          </a:xfrm>
          <a:prstGeom prst="rect">
            <a:avLst/>
          </a:prstGeom>
          <a:noFill/>
          <a:ln w="12700">
            <a:noFill/>
            <a:prstDash/>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rot="0" spcFirstLastPara="0" vertOverflow="overflow" horzOverflow="overflow" vert="horz" wrap="square" lIns="34289" tIns="45720" rIns="34289" bIns="45720" numCol="1" spcCol="0" rtlCol="0" fromWordArt="0" anchor="t" anchorCtr="0" forceAA="0" compatLnSpc="1">
            <a:prstTxWarp prst="textNoShape">
              <a:avLst/>
            </a:prstTxWarp>
            <a:spAutoFit/>
          </a:bodyPr>
          <a:lstStyle>
            <a:lvl1pPr>
              <a:defRPr sz="4000">
                <a:solidFill>
                  <a:srgbClr val="551F75"/>
                </a:solidFill>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srgbClr val="551F75"/>
                </a:solidFill>
                <a:effectLst/>
                <a:uLnTx/>
                <a:uFillTx/>
                <a:latin typeface="Arial"/>
                <a:ea typeface="Arial"/>
                <a:cs typeface="Arial"/>
                <a:sym typeface="Arial"/>
              </a:rPr>
              <a:t>What we will cover:</a:t>
            </a:r>
          </a:p>
        </p:txBody>
      </p:sp>
      <p:sp>
        <p:nvSpPr>
          <p:cNvPr id="106" name="Rectangle 3"/>
          <p:cNvSpPr txBox="1">
            <a:spLocks noGrp="1"/>
          </p:cNvSpPr>
          <p:nvPr>
            <p:ph type="body" idx="1"/>
          </p:nvPr>
        </p:nvSpPr>
        <p:spPr>
          <a:xfrm>
            <a:off x="501801" y="813118"/>
            <a:ext cx="8140398" cy="3546407"/>
          </a:xfrm>
          <a:prstGeom prst="rect">
            <a:avLst/>
          </a:prstGeom>
        </p:spPr>
        <p:txBody>
          <a:bodyPr>
            <a:noAutofit/>
          </a:bodyPr>
          <a:lstStyle/>
          <a:p>
            <a:pPr marL="457200" indent="-457200" defTabSz="651510">
              <a:lnSpc>
                <a:spcPct val="170000"/>
              </a:lnSpc>
              <a:spcBef>
                <a:spcPts val="0"/>
              </a:spcBef>
              <a:buClr>
                <a:srgbClr val="551F75"/>
              </a:buClr>
              <a:buFont typeface="+mj-lt"/>
              <a:buAutoNum type="arabicPeriod"/>
              <a:defRPr sz="2185"/>
            </a:pPr>
            <a:r>
              <a:rPr lang="en-GB" sz="2000" dirty="0"/>
              <a:t>Understanding your audience</a:t>
            </a:r>
          </a:p>
          <a:p>
            <a:pPr marL="457200" indent="-457200" defTabSz="651510">
              <a:lnSpc>
                <a:spcPct val="170000"/>
              </a:lnSpc>
              <a:spcBef>
                <a:spcPts val="0"/>
              </a:spcBef>
              <a:buClr>
                <a:srgbClr val="551F75"/>
              </a:buClr>
              <a:buFont typeface="+mj-lt"/>
              <a:buAutoNum type="arabicPeriod"/>
              <a:defRPr sz="2185"/>
            </a:pPr>
            <a:r>
              <a:rPr lang="en-GB" sz="2000" dirty="0"/>
              <a:t>Disability types</a:t>
            </a:r>
            <a:endParaRPr lang="en-GB" sz="1800" dirty="0"/>
          </a:p>
          <a:p>
            <a:pPr marL="457200" indent="-457200" defTabSz="651510">
              <a:lnSpc>
                <a:spcPct val="170000"/>
              </a:lnSpc>
              <a:spcBef>
                <a:spcPts val="0"/>
              </a:spcBef>
              <a:buClr>
                <a:srgbClr val="551F75"/>
              </a:buClr>
              <a:buFont typeface="+mj-lt"/>
              <a:buAutoNum type="arabicPeriod"/>
              <a:defRPr sz="2185"/>
            </a:pPr>
            <a:r>
              <a:rPr lang="en-GB" sz="2000" dirty="0"/>
              <a:t>WCAG 2.1 Design Principles</a:t>
            </a:r>
          </a:p>
          <a:p>
            <a:pPr marL="457200" indent="-457200" defTabSz="651510">
              <a:lnSpc>
                <a:spcPct val="170000"/>
              </a:lnSpc>
              <a:spcBef>
                <a:spcPts val="0"/>
              </a:spcBef>
              <a:buClr>
                <a:srgbClr val="551F75"/>
              </a:buClr>
              <a:buFont typeface="+mj-lt"/>
              <a:buAutoNum type="arabicPeriod"/>
              <a:defRPr sz="2185"/>
            </a:pPr>
            <a:r>
              <a:rPr lang="en-GB" sz="2000" dirty="0"/>
              <a:t>Tiny test report</a:t>
            </a:r>
          </a:p>
          <a:p>
            <a:pPr marL="457200" indent="-457200" defTabSz="651510">
              <a:lnSpc>
                <a:spcPct val="170000"/>
              </a:lnSpc>
              <a:spcBef>
                <a:spcPts val="0"/>
              </a:spcBef>
              <a:buClr>
                <a:srgbClr val="551F75"/>
              </a:buClr>
              <a:buFont typeface="+mj-lt"/>
              <a:buAutoNum type="arabicPeriod"/>
              <a:defRPr sz="2185"/>
            </a:pPr>
            <a:r>
              <a:rPr lang="en-GB" sz="2000" dirty="0"/>
              <a:t>Q&amp;A</a:t>
            </a:r>
          </a:p>
        </p:txBody>
      </p:sp>
      <p:pic>
        <p:nvPicPr>
          <p:cNvPr id="108" name="Picture 2">
            <a:extLst>
              <a:ext uri="{C183D7F6-B498-43B3-948B-1728B52AA6E4}">
                <adec:decorative xmlns:adec="http://schemas.microsoft.com/office/drawing/2017/decorative" val="1"/>
              </a:ext>
            </a:extLst>
          </p:cNvPr>
          <p:cNvPicPr>
            <a:picLocks noChangeAspect="1"/>
          </p:cNvPicPr>
          <p:nvPr/>
        </p:nvPicPr>
        <p:blipFill>
          <a:blip r:embed="rId3"/>
          <a:srcRect t="82384" b="7212"/>
          <a:stretch>
            <a:fillRect/>
          </a:stretch>
        </p:blipFill>
        <p:spPr>
          <a:xfrm>
            <a:off x="0" y="6121855"/>
            <a:ext cx="9144000" cy="535106"/>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38E7-C5B4-A60E-4448-F240468A752D}"/>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Audio &amp; Video</a:t>
            </a:r>
          </a:p>
        </p:txBody>
      </p:sp>
      <p:sp>
        <p:nvSpPr>
          <p:cNvPr id="3" name="Text Placeholder 2">
            <a:extLst>
              <a:ext uri="{FF2B5EF4-FFF2-40B4-BE49-F238E27FC236}">
                <a16:creationId xmlns:a16="http://schemas.microsoft.com/office/drawing/2014/main" id="{B3DA5D61-16B1-AABA-7489-B24A04C7C1FD}"/>
              </a:ext>
            </a:extLst>
          </p:cNvPr>
          <p:cNvSpPr>
            <a:spLocks noGrp="1"/>
          </p:cNvSpPr>
          <p:nvPr>
            <p:ph type="body" sz="half" idx="1"/>
          </p:nvPr>
        </p:nvSpPr>
        <p:spPr>
          <a:xfrm>
            <a:off x="628650" y="1480457"/>
            <a:ext cx="3886200" cy="4696506"/>
          </a:xfrm>
        </p:spPr>
        <p:txBody>
          <a:bodyPr>
            <a:normAutofit lnSpcReduction="10000"/>
          </a:bodyPr>
          <a:lstStyle/>
          <a:p>
            <a:pPr marL="0" indent="0" algn="l">
              <a:buNone/>
            </a:pPr>
            <a:r>
              <a:rPr lang="en-GB" b="1" i="0" dirty="0">
                <a:solidFill>
                  <a:srgbClr val="171717"/>
                </a:solidFill>
                <a:effectLst/>
                <a:latin typeface="Segoe UI" panose="020B0502040204020203" pitchFamily="34" charset="0"/>
              </a:rPr>
              <a:t>Video</a:t>
            </a:r>
          </a:p>
          <a:p>
            <a:pPr algn="l">
              <a:buFont typeface="Arial" panose="020B0604020202020204" pitchFamily="34" charset="0"/>
              <a:buChar char="•"/>
            </a:pPr>
            <a:r>
              <a:rPr lang="en-GB" b="0" i="0" dirty="0">
                <a:solidFill>
                  <a:srgbClr val="171717"/>
                </a:solidFill>
                <a:effectLst/>
                <a:latin typeface="Segoe UI" panose="020B0502040204020203" pitchFamily="34" charset="0"/>
              </a:rPr>
              <a:t>Avoid video that automatically starts when the page is rendered.</a:t>
            </a:r>
          </a:p>
          <a:p>
            <a:pPr algn="l">
              <a:buFont typeface="Arial" panose="020B0604020202020204" pitchFamily="34" charset="0"/>
              <a:buChar char="•"/>
            </a:pPr>
            <a:r>
              <a:rPr lang="en-GB" b="0" i="0" dirty="0">
                <a:solidFill>
                  <a:srgbClr val="171717"/>
                </a:solidFill>
                <a:effectLst/>
                <a:latin typeface="Segoe UI" panose="020B0502040204020203" pitchFamily="34" charset="0"/>
              </a:rPr>
              <a:t>Ensure your video has captions or provide a transcript.</a:t>
            </a:r>
          </a:p>
          <a:p>
            <a:pPr marL="0" indent="0" algn="l">
              <a:buNone/>
            </a:pPr>
            <a:endParaRPr lang="en-GB" b="0" i="0" dirty="0">
              <a:solidFill>
                <a:srgbClr val="171717"/>
              </a:solidFill>
              <a:effectLst/>
              <a:latin typeface="Segoe UI" panose="020B0502040204020203" pitchFamily="34" charset="0"/>
            </a:endParaRPr>
          </a:p>
          <a:p>
            <a:pPr marL="0" indent="0" algn="l">
              <a:buNone/>
            </a:pPr>
            <a:r>
              <a:rPr lang="en-GB" b="1" i="0" dirty="0">
                <a:solidFill>
                  <a:srgbClr val="171717"/>
                </a:solidFill>
                <a:effectLst/>
                <a:latin typeface="Segoe UI" panose="020B0502040204020203" pitchFamily="34" charset="0"/>
              </a:rPr>
              <a:t>Audio</a:t>
            </a:r>
          </a:p>
          <a:p>
            <a:pPr algn="l">
              <a:buFont typeface="Arial" panose="020B0604020202020204" pitchFamily="34" charset="0"/>
              <a:buChar char="•"/>
            </a:pPr>
            <a:r>
              <a:rPr lang="en-GB" b="0" i="0" dirty="0">
                <a:solidFill>
                  <a:srgbClr val="171717"/>
                </a:solidFill>
                <a:effectLst/>
                <a:latin typeface="Segoe UI" panose="020B0502040204020203" pitchFamily="34" charset="0"/>
              </a:rPr>
              <a:t>Avoid audio that automatically starts when the page is rendered.</a:t>
            </a:r>
          </a:p>
          <a:p>
            <a:pPr algn="l">
              <a:buFont typeface="Arial" panose="020B0604020202020204" pitchFamily="34" charset="0"/>
              <a:buChar char="•"/>
            </a:pPr>
            <a:r>
              <a:rPr lang="en-GB" b="0" i="0" dirty="0">
                <a:solidFill>
                  <a:srgbClr val="171717"/>
                </a:solidFill>
                <a:effectLst/>
                <a:latin typeface="Segoe UI" panose="020B0502040204020203" pitchFamily="34" charset="0"/>
              </a:rPr>
              <a:t>Provide a transcript for any audio.</a:t>
            </a:r>
          </a:p>
          <a:p>
            <a:endParaRPr lang="en-GB" dirty="0"/>
          </a:p>
        </p:txBody>
      </p:sp>
      <p:pic>
        <p:nvPicPr>
          <p:cNvPr id="5" name="Picture 4">
            <a:extLst>
              <a:ext uri="{FF2B5EF4-FFF2-40B4-BE49-F238E27FC236}">
                <a16:creationId xmlns:a16="http://schemas.microsoft.com/office/drawing/2014/main" id="{BBB524FF-BBDB-F71F-7313-B679EE7EF56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27662" y="1743785"/>
            <a:ext cx="2281955" cy="1876274"/>
          </a:xfrm>
          <a:prstGeom prst="rect">
            <a:avLst/>
          </a:prstGeom>
        </p:spPr>
      </p:pic>
      <p:pic>
        <p:nvPicPr>
          <p:cNvPr id="7" name="Picture 6">
            <a:extLst>
              <a:ext uri="{FF2B5EF4-FFF2-40B4-BE49-F238E27FC236}">
                <a16:creationId xmlns:a16="http://schemas.microsoft.com/office/drawing/2014/main" id="{A7706D94-F4A1-179B-4C81-E61D896B8AD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06192" y="4053619"/>
            <a:ext cx="2005264" cy="1865110"/>
          </a:xfrm>
          <a:prstGeom prst="rect">
            <a:avLst/>
          </a:prstGeom>
        </p:spPr>
      </p:pic>
      <p:pic>
        <p:nvPicPr>
          <p:cNvPr id="8" name="Picture 2" descr="Picture 2">
            <a:extLst>
              <a:ext uri="{FF2B5EF4-FFF2-40B4-BE49-F238E27FC236}">
                <a16:creationId xmlns:a16="http://schemas.microsoft.com/office/drawing/2014/main" id="{778E3E87-8977-CF96-6173-C6C832574833}"/>
              </a:ext>
            </a:extLst>
          </p:cNvPr>
          <p:cNvPicPr>
            <a:picLocks noChangeAspect="1"/>
          </p:cNvPicPr>
          <p:nvPr/>
        </p:nvPicPr>
        <p:blipFill>
          <a:blip r:embed="rId5"/>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30735361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2382-882F-E9A3-1003-DDD5E24D6573}"/>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Power BI visuals</a:t>
            </a:r>
          </a:p>
        </p:txBody>
      </p:sp>
      <p:sp>
        <p:nvSpPr>
          <p:cNvPr id="3" name="Text Placeholder 2">
            <a:extLst>
              <a:ext uri="{FF2B5EF4-FFF2-40B4-BE49-F238E27FC236}">
                <a16:creationId xmlns:a16="http://schemas.microsoft.com/office/drawing/2014/main" id="{7229A36C-4596-3B66-BA93-82FB4176F196}"/>
              </a:ext>
            </a:extLst>
          </p:cNvPr>
          <p:cNvSpPr>
            <a:spLocks noGrp="1"/>
          </p:cNvSpPr>
          <p:nvPr>
            <p:ph type="body" sz="half" idx="1"/>
          </p:nvPr>
        </p:nvSpPr>
        <p:spPr/>
        <p:txBody>
          <a:bodyPr/>
          <a:lstStyle/>
          <a:p>
            <a:pPr algn="l">
              <a:buFont typeface="Arial" panose="020B0604020202020204" pitchFamily="34" charset="0"/>
              <a:buChar char="•"/>
            </a:pPr>
            <a:r>
              <a:rPr lang="en-GB" b="0" i="0" dirty="0">
                <a:solidFill>
                  <a:srgbClr val="171717"/>
                </a:solidFill>
                <a:effectLst/>
                <a:latin typeface="Segoe UI" panose="020B0502040204020203" pitchFamily="34" charset="0"/>
              </a:rPr>
              <a:t>Check the accessible </a:t>
            </a:r>
            <a:r>
              <a:rPr lang="en-GB" b="1" i="0" dirty="0">
                <a:solidFill>
                  <a:srgbClr val="171717"/>
                </a:solidFill>
                <a:effectLst/>
                <a:latin typeface="Segoe UI" panose="020B0502040204020203" pitchFamily="34" charset="0"/>
              </a:rPr>
              <a:t>Show Data</a:t>
            </a:r>
            <a:r>
              <a:rPr lang="en-GB" b="0" i="0" dirty="0">
                <a:solidFill>
                  <a:srgbClr val="171717"/>
                </a:solidFill>
                <a:effectLst/>
                <a:latin typeface="Segoe UI" panose="020B0502040204020203" pitchFamily="34" charset="0"/>
              </a:rPr>
              <a:t> table for Power BI visuals. If the information shown is not enough, look for another visual.</a:t>
            </a:r>
          </a:p>
          <a:p>
            <a:pPr marL="0" indent="0" algn="l">
              <a:buNone/>
            </a:pPr>
            <a:endParaRPr lang="en-GB" b="0" i="0" dirty="0">
              <a:solidFill>
                <a:srgbClr val="171717"/>
              </a:solidFill>
              <a:effectLst/>
              <a:latin typeface="Segoe UI" panose="020B0502040204020203" pitchFamily="34" charset="0"/>
            </a:endParaRPr>
          </a:p>
          <a:p>
            <a:pPr algn="l">
              <a:buFont typeface="Arial" panose="020B0604020202020204" pitchFamily="34" charset="0"/>
              <a:buChar char="•"/>
            </a:pPr>
            <a:r>
              <a:rPr lang="en-GB" b="0" i="0" dirty="0">
                <a:solidFill>
                  <a:srgbClr val="171717"/>
                </a:solidFill>
                <a:effectLst/>
                <a:latin typeface="Segoe UI" panose="020B0502040204020203" pitchFamily="34" charset="0"/>
              </a:rPr>
              <a:t>If using the </a:t>
            </a:r>
            <a:r>
              <a:rPr lang="en-GB" b="0" i="1" dirty="0">
                <a:solidFill>
                  <a:srgbClr val="171717"/>
                </a:solidFill>
                <a:effectLst/>
                <a:latin typeface="Segoe UI" panose="020B0502040204020203" pitchFamily="34" charset="0"/>
              </a:rPr>
              <a:t>Play Axis</a:t>
            </a:r>
            <a:r>
              <a:rPr lang="en-GB" b="0" i="0" dirty="0">
                <a:solidFill>
                  <a:srgbClr val="171717"/>
                </a:solidFill>
                <a:effectLst/>
                <a:latin typeface="Segoe UI" panose="020B0502040204020203" pitchFamily="34" charset="0"/>
              </a:rPr>
              <a:t> custom visual, ensure it does not auto play. Make it obvious that the user must press the play/pause button to start/stop the changing values.</a:t>
            </a:r>
          </a:p>
          <a:p>
            <a:endParaRPr lang="en-GB" dirty="0"/>
          </a:p>
        </p:txBody>
      </p:sp>
      <p:sp>
        <p:nvSpPr>
          <p:cNvPr id="5" name="Cloud 4">
            <a:extLst>
              <a:ext uri="{FF2B5EF4-FFF2-40B4-BE49-F238E27FC236}">
                <a16:creationId xmlns:a16="http://schemas.microsoft.com/office/drawing/2014/main" id="{6D7BB4E9-F7FD-9CC1-A126-B6F55DBF731F}"/>
              </a:ext>
            </a:extLst>
          </p:cNvPr>
          <p:cNvSpPr/>
          <p:nvPr/>
        </p:nvSpPr>
        <p:spPr>
          <a:xfrm>
            <a:off x="4629152" y="1825625"/>
            <a:ext cx="3682093" cy="1405530"/>
          </a:xfrm>
          <a:prstGeom prst="cloud">
            <a:avLst/>
          </a:prstGeom>
          <a:solidFill>
            <a:schemeClr val="accent1">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2060"/>
                </a:solidFill>
                <a:effectLst/>
                <a:uFillTx/>
                <a:cs typeface="Arial" panose="020B0604020202020204" pitchFamily="34" charset="0"/>
                <a:sym typeface="Calibri"/>
              </a:rPr>
              <a:t>Use shortcut key Alt, Shift + F11 to display a table</a:t>
            </a:r>
          </a:p>
        </p:txBody>
      </p:sp>
      <p:pic>
        <p:nvPicPr>
          <p:cNvPr id="7" name="Picture 6">
            <a:extLst>
              <a:ext uri="{FF2B5EF4-FFF2-40B4-BE49-F238E27FC236}">
                <a16:creationId xmlns:a16="http://schemas.microsoft.com/office/drawing/2014/main" id="{12AC1537-504D-7CD1-2CD5-82972AF8BA8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13829" y="3652118"/>
            <a:ext cx="2102342" cy="2093472"/>
          </a:xfrm>
          <a:prstGeom prst="rect">
            <a:avLst/>
          </a:prstGeom>
        </p:spPr>
      </p:pic>
      <p:pic>
        <p:nvPicPr>
          <p:cNvPr id="8" name="Picture 2" descr="Picture 2">
            <a:extLst>
              <a:ext uri="{FF2B5EF4-FFF2-40B4-BE49-F238E27FC236}">
                <a16:creationId xmlns:a16="http://schemas.microsoft.com/office/drawing/2014/main" id="{E0B196AF-6469-8B0F-F23B-197789E35E30}"/>
              </a:ext>
            </a:extLst>
          </p:cNvPr>
          <p:cNvPicPr>
            <a:picLocks noChangeAspect="1"/>
          </p:cNvPicPr>
          <p:nvPr/>
        </p:nvPicPr>
        <p:blipFill>
          <a:blip r:embed="rId4"/>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278080389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9BEF-1C4D-68F8-731C-96015D7921BE}"/>
              </a:ext>
            </a:extLst>
          </p:cNvPr>
          <p:cNvSpPr>
            <a:spLocks noGrp="1"/>
          </p:cNvSpPr>
          <p:nvPr>
            <p:ph type="title"/>
          </p:nvPr>
        </p:nvSpPr>
        <p:spPr/>
        <p:txBody>
          <a:bodyPr>
            <a:normAutofit/>
          </a:bodyPr>
          <a:lstStyle/>
          <a:p>
            <a:r>
              <a:rPr lang="en-GB" sz="3200" dirty="0">
                <a:solidFill>
                  <a:srgbClr val="551F75"/>
                </a:solidFill>
                <a:latin typeface="Arial" panose="020B0604020202020204" pitchFamily="34" charset="0"/>
                <a:ea typeface="+mn-ea"/>
                <a:cs typeface="+mn-cs"/>
              </a:rPr>
              <a:t>Personalisation</a:t>
            </a:r>
          </a:p>
        </p:txBody>
      </p:sp>
      <p:sp>
        <p:nvSpPr>
          <p:cNvPr id="3" name="Text Placeholder 2">
            <a:extLst>
              <a:ext uri="{FF2B5EF4-FFF2-40B4-BE49-F238E27FC236}">
                <a16:creationId xmlns:a16="http://schemas.microsoft.com/office/drawing/2014/main" id="{D477F0CA-0E5A-3B21-42E5-65B038EBD9BE}"/>
              </a:ext>
            </a:extLst>
          </p:cNvPr>
          <p:cNvSpPr>
            <a:spLocks noGrp="1"/>
          </p:cNvSpPr>
          <p:nvPr>
            <p:ph type="body" sz="half" idx="1"/>
          </p:nvPr>
        </p:nvSpPr>
        <p:spPr>
          <a:xfrm>
            <a:off x="628650" y="1825625"/>
            <a:ext cx="3174093" cy="4351338"/>
          </a:xfrm>
        </p:spPr>
        <p:txBody>
          <a:bodyPr/>
          <a:lstStyle/>
          <a:p>
            <a:pPr marL="0" indent="0">
              <a:buNone/>
            </a:pPr>
            <a:r>
              <a:rPr lang="en-GB" dirty="0"/>
              <a:t>Personalisation is very important for users with disabilities.</a:t>
            </a:r>
          </a:p>
          <a:p>
            <a:pPr marL="0" indent="0">
              <a:buNone/>
            </a:pPr>
            <a:r>
              <a:rPr lang="en-GB" dirty="0"/>
              <a:t>Many people will have access to their own assistive technology but many will only need to make some minor changes on their browser or computer to allow ease of access.</a:t>
            </a:r>
          </a:p>
          <a:p>
            <a:pPr marL="0" indent="0">
              <a:buNone/>
            </a:pPr>
            <a:r>
              <a:rPr lang="en-GB" dirty="0"/>
              <a:t>Ensure you allow personalisation in your reports.</a:t>
            </a:r>
          </a:p>
          <a:p>
            <a:pPr marL="0" indent="0">
              <a:buNone/>
            </a:pPr>
            <a:endParaRPr lang="en-GB" dirty="0"/>
          </a:p>
          <a:p>
            <a:pPr marL="0" indent="0">
              <a:buNone/>
            </a:pPr>
            <a:endParaRPr lang="en-GB" dirty="0"/>
          </a:p>
        </p:txBody>
      </p:sp>
      <p:pic>
        <p:nvPicPr>
          <p:cNvPr id="5" name="Picture 4" descr="To enable the feature in Power BI Desktop, go to File, Options and settings, Options, Current file, Report settings. Make sure Personalize visuals is turned on.">
            <a:extLst>
              <a:ext uri="{FF2B5EF4-FFF2-40B4-BE49-F238E27FC236}">
                <a16:creationId xmlns:a16="http://schemas.microsoft.com/office/drawing/2014/main" id="{0A52064E-A13B-CA03-CBE4-0D57A09BEF79}"/>
              </a:ext>
            </a:extLst>
          </p:cNvPr>
          <p:cNvPicPr>
            <a:picLocks noChangeAspect="1"/>
          </p:cNvPicPr>
          <p:nvPr/>
        </p:nvPicPr>
        <p:blipFill>
          <a:blip r:embed="rId3"/>
          <a:stretch>
            <a:fillRect/>
          </a:stretch>
        </p:blipFill>
        <p:spPr>
          <a:xfrm>
            <a:off x="3965409" y="1690689"/>
            <a:ext cx="4549941" cy="4375459"/>
          </a:xfrm>
          <a:prstGeom prst="rect">
            <a:avLst/>
          </a:prstGeom>
        </p:spPr>
      </p:pic>
      <p:pic>
        <p:nvPicPr>
          <p:cNvPr id="4" name="Picture 2" descr="Picture 2">
            <a:extLst>
              <a:ext uri="{FF2B5EF4-FFF2-40B4-BE49-F238E27FC236}">
                <a16:creationId xmlns:a16="http://schemas.microsoft.com/office/drawing/2014/main" id="{A17BB98D-69B0-6B02-6085-165296731271}"/>
              </a:ext>
            </a:extLst>
          </p:cNvPr>
          <p:cNvPicPr>
            <a:picLocks noChangeAspect="1"/>
          </p:cNvPicPr>
          <p:nvPr/>
        </p:nvPicPr>
        <p:blipFill>
          <a:blip r:embed="rId4"/>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418060543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B29BE-FF76-F1FD-BE9F-3FE6CE04D932}"/>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Themes, contrast and colourblind-friendly colours</a:t>
            </a:r>
          </a:p>
        </p:txBody>
      </p:sp>
      <p:sp>
        <p:nvSpPr>
          <p:cNvPr id="3" name="Text Placeholder 2">
            <a:extLst>
              <a:ext uri="{FF2B5EF4-FFF2-40B4-BE49-F238E27FC236}">
                <a16:creationId xmlns:a16="http://schemas.microsoft.com/office/drawing/2014/main" id="{2E41AEBA-65B1-546F-9056-56DADCB71F45}"/>
              </a:ext>
            </a:extLst>
          </p:cNvPr>
          <p:cNvSpPr>
            <a:spLocks noGrp="1"/>
          </p:cNvSpPr>
          <p:nvPr>
            <p:ph type="body" sz="half" idx="1"/>
          </p:nvPr>
        </p:nvSpPr>
        <p:spPr/>
        <p:txBody>
          <a:bodyPr/>
          <a:lstStyle/>
          <a:p>
            <a:pPr marL="0" indent="0">
              <a:buNone/>
            </a:pPr>
            <a:r>
              <a:rPr lang="en-GB" dirty="0"/>
              <a:t>As we have already seen, WCAG 2.1 success criterion 1.4.3 states that text and background color should have a contrast ratio of at least 4.5:1. </a:t>
            </a:r>
          </a:p>
          <a:p>
            <a:pPr marL="0" indent="0">
              <a:buNone/>
            </a:pPr>
            <a:r>
              <a:rPr lang="en-GB" dirty="0"/>
              <a:t>Use tools such as Color Contrast Analyzer, </a:t>
            </a:r>
            <a:r>
              <a:rPr lang="en-GB" dirty="0" err="1"/>
              <a:t>WebAIM</a:t>
            </a:r>
            <a:r>
              <a:rPr lang="en-GB" dirty="0"/>
              <a:t>, and Accessible </a:t>
            </a:r>
            <a:r>
              <a:rPr lang="en-GB" dirty="0" err="1"/>
              <a:t>Colors</a:t>
            </a:r>
            <a:r>
              <a:rPr lang="en-GB" dirty="0"/>
              <a:t> you can use to test your report colours.</a:t>
            </a:r>
          </a:p>
        </p:txBody>
      </p:sp>
      <p:pic>
        <p:nvPicPr>
          <p:cNvPr id="5" name="Picture 4" descr="Colour contrast standalone dialogue box">
            <a:extLst>
              <a:ext uri="{FF2B5EF4-FFF2-40B4-BE49-F238E27FC236}">
                <a16:creationId xmlns:a16="http://schemas.microsoft.com/office/drawing/2014/main" id="{9539FCBE-6990-1514-0364-6B8C68019463}"/>
              </a:ext>
            </a:extLst>
          </p:cNvPr>
          <p:cNvPicPr>
            <a:picLocks noChangeAspect="1"/>
          </p:cNvPicPr>
          <p:nvPr/>
        </p:nvPicPr>
        <p:blipFill>
          <a:blip r:embed="rId3"/>
          <a:stretch>
            <a:fillRect/>
          </a:stretch>
        </p:blipFill>
        <p:spPr>
          <a:xfrm>
            <a:off x="5114926" y="1170720"/>
            <a:ext cx="2761795" cy="4693051"/>
          </a:xfrm>
          <a:prstGeom prst="rect">
            <a:avLst/>
          </a:prstGeom>
        </p:spPr>
      </p:pic>
      <p:pic>
        <p:nvPicPr>
          <p:cNvPr id="6" name="Picture 2" descr="Picture 2">
            <a:extLst>
              <a:ext uri="{FF2B5EF4-FFF2-40B4-BE49-F238E27FC236}">
                <a16:creationId xmlns:a16="http://schemas.microsoft.com/office/drawing/2014/main" id="{9BAC8845-FD09-1816-3640-9F53B0DB63EB}"/>
              </a:ext>
            </a:extLst>
          </p:cNvPr>
          <p:cNvPicPr>
            <a:picLocks noChangeAspect="1"/>
          </p:cNvPicPr>
          <p:nvPr/>
        </p:nvPicPr>
        <p:blipFill>
          <a:blip r:embed="rId4"/>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90957713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807-7D64-F8AB-3084-C0BA7A31F4FC}"/>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Colour contrast tools</a:t>
            </a:r>
          </a:p>
        </p:txBody>
      </p:sp>
      <p:sp>
        <p:nvSpPr>
          <p:cNvPr id="3" name="Text Placeholder 2">
            <a:extLst>
              <a:ext uri="{FF2B5EF4-FFF2-40B4-BE49-F238E27FC236}">
                <a16:creationId xmlns:a16="http://schemas.microsoft.com/office/drawing/2014/main" id="{24027DC2-C1AD-2057-E3BC-82C1E0749308}"/>
              </a:ext>
            </a:extLst>
          </p:cNvPr>
          <p:cNvSpPr>
            <a:spLocks noGrp="1"/>
          </p:cNvSpPr>
          <p:nvPr>
            <p:ph type="body" sz="half" idx="1"/>
          </p:nvPr>
        </p:nvSpPr>
        <p:spPr>
          <a:xfrm>
            <a:off x="628650" y="1825625"/>
            <a:ext cx="8021864" cy="4351338"/>
          </a:xfrm>
        </p:spPr>
        <p:txBody>
          <a:bodyPr/>
          <a:lstStyle/>
          <a:p>
            <a:pPr marL="0" indent="0">
              <a:buNone/>
            </a:pPr>
            <a:r>
              <a:rPr lang="en-GB" dirty="0">
                <a:hlinkClick r:id="rId2"/>
              </a:rPr>
              <a:t>https://www.tpgi.com/color-contrast-checker/</a:t>
            </a:r>
            <a:r>
              <a:rPr lang="en-GB" dirty="0"/>
              <a:t>  Standalone</a:t>
            </a:r>
          </a:p>
          <a:p>
            <a:pPr marL="0" indent="0">
              <a:buNone/>
            </a:pPr>
            <a:endParaRPr lang="en-GB" dirty="0"/>
          </a:p>
          <a:p>
            <a:pPr marL="0" indent="0">
              <a:buNone/>
            </a:pPr>
            <a:r>
              <a:rPr lang="en-GB" dirty="0">
                <a:hlinkClick r:id="rId3"/>
              </a:rPr>
              <a:t>https://webaim.org/resources/contrastchecker/</a:t>
            </a:r>
            <a:r>
              <a:rPr lang="en-GB" dirty="0"/>
              <a:t> For web browsers</a:t>
            </a:r>
          </a:p>
          <a:p>
            <a:pPr marL="0" indent="0">
              <a:buNone/>
            </a:pPr>
            <a:endParaRPr lang="en-GB" dirty="0"/>
          </a:p>
          <a:p>
            <a:pPr marL="0" indent="0">
              <a:buNone/>
            </a:pPr>
            <a:r>
              <a:rPr lang="en-GB" dirty="0">
                <a:hlinkClick r:id="rId4"/>
              </a:rPr>
              <a:t>https://accessible-colors.com/</a:t>
            </a:r>
            <a:r>
              <a:rPr lang="en-GB" dirty="0"/>
              <a:t>  Hex values needed</a:t>
            </a:r>
          </a:p>
        </p:txBody>
      </p:sp>
      <p:pic>
        <p:nvPicPr>
          <p:cNvPr id="4" name="Picture 2" descr="Picture 2">
            <a:extLst>
              <a:ext uri="{FF2B5EF4-FFF2-40B4-BE49-F238E27FC236}">
                <a16:creationId xmlns:a16="http://schemas.microsoft.com/office/drawing/2014/main" id="{C3F58D63-E10E-1F60-42D1-ADBE9AA555A7}"/>
              </a:ext>
            </a:extLst>
          </p:cNvPr>
          <p:cNvPicPr>
            <a:picLocks noChangeAspect="1"/>
          </p:cNvPicPr>
          <p:nvPr/>
        </p:nvPicPr>
        <p:blipFill>
          <a:blip r:embed="rId5"/>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39847585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2A551-FABE-A3BB-755C-08F23A849134}"/>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Colour blindness</a:t>
            </a:r>
          </a:p>
        </p:txBody>
      </p:sp>
      <p:sp>
        <p:nvSpPr>
          <p:cNvPr id="3" name="Text Placeholder 2">
            <a:extLst>
              <a:ext uri="{FF2B5EF4-FFF2-40B4-BE49-F238E27FC236}">
                <a16:creationId xmlns:a16="http://schemas.microsoft.com/office/drawing/2014/main" id="{A2CDD313-C22C-0C7B-5D0F-226A9C1D4BCF}"/>
              </a:ext>
            </a:extLst>
          </p:cNvPr>
          <p:cNvSpPr>
            <a:spLocks noGrp="1"/>
          </p:cNvSpPr>
          <p:nvPr>
            <p:ph type="body" sz="half" idx="1"/>
          </p:nvPr>
        </p:nvSpPr>
        <p:spPr>
          <a:xfrm>
            <a:off x="628650" y="1760085"/>
            <a:ext cx="3886200" cy="4351338"/>
          </a:xfrm>
        </p:spPr>
        <p:txBody>
          <a:bodyPr>
            <a:normAutofit lnSpcReduction="10000"/>
          </a:bodyPr>
          <a:lstStyle/>
          <a:p>
            <a:pPr marL="0" indent="0">
              <a:buNone/>
            </a:pPr>
            <a:r>
              <a:rPr lang="en-GB" dirty="0"/>
              <a:t>Certain color combinations are particularly difficult for users with color vision deficiencies to distinguish. These include the following combinations:</a:t>
            </a:r>
          </a:p>
          <a:p>
            <a:pPr marL="0" indent="0">
              <a:buNone/>
            </a:pPr>
            <a:r>
              <a:rPr lang="en-GB" dirty="0"/>
              <a:t>•	green and red</a:t>
            </a:r>
          </a:p>
          <a:p>
            <a:pPr marL="0" indent="0">
              <a:buNone/>
            </a:pPr>
            <a:r>
              <a:rPr lang="en-GB" dirty="0"/>
              <a:t>•	green and brown</a:t>
            </a:r>
          </a:p>
          <a:p>
            <a:pPr marL="0" indent="0">
              <a:buNone/>
            </a:pPr>
            <a:r>
              <a:rPr lang="en-GB" dirty="0"/>
              <a:t>•	blue and purple</a:t>
            </a:r>
          </a:p>
          <a:p>
            <a:pPr marL="0" indent="0">
              <a:buNone/>
            </a:pPr>
            <a:r>
              <a:rPr lang="en-GB" dirty="0"/>
              <a:t>•	green and blue</a:t>
            </a:r>
          </a:p>
          <a:p>
            <a:pPr marL="0" indent="0">
              <a:buNone/>
            </a:pPr>
            <a:r>
              <a:rPr lang="en-GB" dirty="0"/>
              <a:t>•	light green and yellow</a:t>
            </a:r>
          </a:p>
          <a:p>
            <a:pPr marL="0" indent="0">
              <a:buNone/>
            </a:pPr>
            <a:r>
              <a:rPr lang="en-GB" dirty="0"/>
              <a:t>•	blue and grey</a:t>
            </a:r>
          </a:p>
          <a:p>
            <a:pPr marL="0" indent="0">
              <a:buNone/>
            </a:pPr>
            <a:r>
              <a:rPr lang="en-GB" dirty="0"/>
              <a:t>•	green and grey</a:t>
            </a:r>
          </a:p>
          <a:p>
            <a:pPr marL="0" indent="0">
              <a:buNone/>
            </a:pPr>
            <a:r>
              <a:rPr lang="en-GB" dirty="0"/>
              <a:t>•	green and black</a:t>
            </a:r>
          </a:p>
          <a:p>
            <a:pPr marL="0" indent="0">
              <a:buNone/>
            </a:pPr>
            <a:endParaRPr lang="en-GB" dirty="0"/>
          </a:p>
        </p:txBody>
      </p:sp>
      <p:pic>
        <p:nvPicPr>
          <p:cNvPr id="5122" name="Picture 2" descr="Pigment - normal vision">
            <a:extLst>
              <a:ext uri="{FF2B5EF4-FFF2-40B4-BE49-F238E27FC236}">
                <a16:creationId xmlns:a16="http://schemas.microsoft.com/office/drawing/2014/main" id="{040302FD-B98F-E722-2C97-122EFB49A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179" y="3151187"/>
            <a:ext cx="4119563" cy="27463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icture 2">
            <a:extLst>
              <a:ext uri="{FF2B5EF4-FFF2-40B4-BE49-F238E27FC236}">
                <a16:creationId xmlns:a16="http://schemas.microsoft.com/office/drawing/2014/main" id="{A651627E-1101-0CEB-192C-D4266B318A62}"/>
              </a:ext>
            </a:extLst>
          </p:cNvPr>
          <p:cNvPicPr>
            <a:picLocks noChangeAspect="1"/>
          </p:cNvPicPr>
          <p:nvPr/>
        </p:nvPicPr>
        <p:blipFill>
          <a:blip r:embed="rId3"/>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7619719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5487-03DB-CBEF-FB6D-1D0B01CA3C99}"/>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Online colour related simulations</a:t>
            </a:r>
          </a:p>
        </p:txBody>
      </p:sp>
      <p:sp>
        <p:nvSpPr>
          <p:cNvPr id="3" name="Text Placeholder 2">
            <a:extLst>
              <a:ext uri="{FF2B5EF4-FFF2-40B4-BE49-F238E27FC236}">
                <a16:creationId xmlns:a16="http://schemas.microsoft.com/office/drawing/2014/main" id="{63A75052-F976-4E03-4F68-60EC6BCA883E}"/>
              </a:ext>
            </a:extLst>
          </p:cNvPr>
          <p:cNvSpPr>
            <a:spLocks noGrp="1"/>
          </p:cNvSpPr>
          <p:nvPr>
            <p:ph type="body" sz="half" idx="1"/>
          </p:nvPr>
        </p:nvSpPr>
        <p:spPr>
          <a:xfrm>
            <a:off x="628649" y="1825625"/>
            <a:ext cx="7644493" cy="4351338"/>
          </a:xfrm>
        </p:spPr>
        <p:txBody>
          <a:bodyPr/>
          <a:lstStyle/>
          <a:p>
            <a:pPr marL="0" indent="0">
              <a:buNone/>
            </a:pP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You should also </a:t>
            </a:r>
            <a:r>
              <a:rPr lang="en-GB" sz="1800" dirty="0">
                <a:solidFill>
                  <a:srgbClr val="171717"/>
                </a:solidFill>
                <a:latin typeface="Segoe UI" panose="020B0502040204020203" pitchFamily="34" charset="0"/>
                <a:cs typeface="Times New Roman" panose="02020603050405020304" pitchFamily="18" charset="0"/>
              </a:rPr>
              <a:t>consider that some report viewers may have color vision deficiencies. Tools like ’Coblis’ and ’Vischeck’ simulate what report viewers with different color deficiencies see. Using fewer colours </a:t>
            </a:r>
            <a:r>
              <a:rPr lang="en-GB" sz="1800" dirty="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or a monochrome palette in your report can help mitigate creating reports that are inaccessible.</a:t>
            </a:r>
            <a:endParaRPr lang="en-GB" sz="1800"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r>
              <a:rPr lang="en-GB" dirty="0">
                <a:hlinkClick r:id="rId3"/>
              </a:rPr>
              <a:t>https://www.color-blindness.com/coblis-color-blindness-simulator/</a:t>
            </a:r>
            <a:endParaRPr lang="en-GB" dirty="0"/>
          </a:p>
          <a:p>
            <a:pPr marL="0" indent="0">
              <a:buNone/>
            </a:pPr>
            <a:endParaRPr lang="en-GB" dirty="0"/>
          </a:p>
          <a:p>
            <a:pPr marL="0" indent="0">
              <a:buNone/>
            </a:pPr>
            <a:r>
              <a:rPr lang="en-GB" dirty="0">
                <a:hlinkClick r:id="rId4"/>
              </a:rPr>
              <a:t>https://www.vischeck.com/vischeck/vischeckImage.php</a:t>
            </a:r>
            <a:r>
              <a:rPr lang="en-GB" dirty="0"/>
              <a:t> </a:t>
            </a:r>
          </a:p>
        </p:txBody>
      </p:sp>
    </p:spTree>
    <p:extLst>
      <p:ext uri="{BB962C8B-B14F-4D97-AF65-F5344CB8AC3E}">
        <p14:creationId xmlns:p14="http://schemas.microsoft.com/office/powerpoint/2010/main" val="328900917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CBC16-55ED-7045-77E3-80EC0E3653E8}"/>
              </a:ext>
            </a:extLst>
          </p:cNvPr>
          <p:cNvSpPr>
            <a:spLocks noGrp="1"/>
          </p:cNvSpPr>
          <p:nvPr>
            <p:ph type="title"/>
          </p:nvPr>
        </p:nvSpPr>
        <p:spPr/>
        <p:txBody>
          <a:bodyPr/>
          <a:lstStyle/>
          <a:p>
            <a:r>
              <a:rPr lang="en-GB" sz="3200" dirty="0">
                <a:solidFill>
                  <a:srgbClr val="551F75"/>
                </a:solidFill>
                <a:latin typeface="Arial" panose="020B0604020202020204" pitchFamily="34" charset="0"/>
                <a:ea typeface="+mn-ea"/>
                <a:cs typeface="+mn-cs"/>
              </a:rPr>
              <a:t>Titles and labels</a:t>
            </a:r>
          </a:p>
        </p:txBody>
      </p:sp>
      <p:sp>
        <p:nvSpPr>
          <p:cNvPr id="3" name="Text Placeholder 2">
            <a:extLst>
              <a:ext uri="{FF2B5EF4-FFF2-40B4-BE49-F238E27FC236}">
                <a16:creationId xmlns:a16="http://schemas.microsoft.com/office/drawing/2014/main" id="{C147B22E-C55E-8D67-F605-2F777EA3933D}"/>
              </a:ext>
            </a:extLst>
          </p:cNvPr>
          <p:cNvSpPr>
            <a:spLocks noGrp="1"/>
          </p:cNvSpPr>
          <p:nvPr>
            <p:ph type="body" sz="half" idx="1"/>
          </p:nvPr>
        </p:nvSpPr>
        <p:spPr/>
        <p:txBody>
          <a:bodyPr/>
          <a:lstStyle/>
          <a:p>
            <a:r>
              <a:rPr lang="en-GB" sz="180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Visual and report page titles are important accessibility features that orient the report consumer. </a:t>
            </a:r>
          </a:p>
          <a:p>
            <a:r>
              <a:rPr lang="en-GB" sz="1800">
                <a:solidFill>
                  <a:srgbClr val="171717"/>
                </a:solidFill>
                <a:effectLst/>
                <a:latin typeface="Segoe UI" panose="020B0502040204020203" pitchFamily="34" charset="0"/>
                <a:ea typeface="Times New Roman" panose="02020603050405020304" pitchFamily="18" charset="0"/>
                <a:cs typeface="Times New Roman" panose="02020603050405020304" pitchFamily="18" charset="0"/>
              </a:rPr>
              <a:t>Avoid using acronyms or jargon in your report titles</a:t>
            </a:r>
          </a:p>
          <a:p>
            <a:r>
              <a:rPr lang="en-GB" sz="1800">
                <a:solidFill>
                  <a:srgbClr val="171717"/>
                </a:solidFill>
                <a:latin typeface="Segoe UI" panose="020B0502040204020203" pitchFamily="34" charset="0"/>
                <a:ea typeface="Calibri" panose="020F0502020204030204" pitchFamily="34" charset="0"/>
                <a:cs typeface="Times New Roman" panose="02020603050405020304" pitchFamily="18" charset="0"/>
              </a:rPr>
              <a:t>Frontload titles to ensure important information is read first.</a:t>
            </a:r>
            <a:endParaRPr lang="en-GB" sz="1800"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5" name="Picture 4" descr="Titles can be found in the general pane in the visualizations tab.">
            <a:extLst>
              <a:ext uri="{FF2B5EF4-FFF2-40B4-BE49-F238E27FC236}">
                <a16:creationId xmlns:a16="http://schemas.microsoft.com/office/drawing/2014/main" id="{BC822D3C-5F9C-725C-7749-4992794938AB}"/>
              </a:ext>
            </a:extLst>
          </p:cNvPr>
          <p:cNvPicPr>
            <a:picLocks noChangeAspect="1"/>
          </p:cNvPicPr>
          <p:nvPr/>
        </p:nvPicPr>
        <p:blipFill>
          <a:blip r:embed="rId3"/>
          <a:stretch>
            <a:fillRect/>
          </a:stretch>
        </p:blipFill>
        <p:spPr>
          <a:xfrm>
            <a:off x="4847771" y="1500923"/>
            <a:ext cx="3328360" cy="4676040"/>
          </a:xfrm>
          <a:prstGeom prst="rect">
            <a:avLst/>
          </a:prstGeom>
        </p:spPr>
      </p:pic>
      <p:pic>
        <p:nvPicPr>
          <p:cNvPr id="6" name="Picture 2" descr="Picture 2">
            <a:extLst>
              <a:ext uri="{FF2B5EF4-FFF2-40B4-BE49-F238E27FC236}">
                <a16:creationId xmlns:a16="http://schemas.microsoft.com/office/drawing/2014/main" id="{7DA399A3-553E-084D-5B45-E10C625E9B9C}"/>
              </a:ext>
            </a:extLst>
          </p:cNvPr>
          <p:cNvPicPr>
            <a:picLocks noChangeAspect="1"/>
          </p:cNvPicPr>
          <p:nvPr/>
        </p:nvPicPr>
        <p:blipFill>
          <a:blip r:embed="rId4"/>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116593390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63370A3D-9676-441A-BCFD-F653453686E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08" y="-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41365" y="286793"/>
            <a:ext cx="3840085" cy="1067890"/>
          </a:xfrm>
        </p:spPr>
        <p:txBody>
          <a:bodyPr>
            <a:normAutofit/>
          </a:bodyPr>
          <a:lstStyle/>
          <a:p>
            <a:pPr algn="l" eaLnBrk="1" fontAlgn="auto" hangingPunct="1">
              <a:spcAft>
                <a:spcPts val="0"/>
              </a:spcAft>
              <a:defRPr/>
            </a:pPr>
            <a:r>
              <a:rPr lang="en-GB" sz="3200" dirty="0">
                <a:solidFill>
                  <a:srgbClr val="7030A0"/>
                </a:solidFill>
                <a:latin typeface="+mn-lt"/>
              </a:rPr>
              <a:t>Exercise</a:t>
            </a:r>
          </a:p>
        </p:txBody>
      </p:sp>
      <p:sp>
        <p:nvSpPr>
          <p:cNvPr id="24578" name="Content Placeholder 4"/>
          <p:cNvSpPr>
            <a:spLocks noGrp="1"/>
          </p:cNvSpPr>
          <p:nvPr>
            <p:ph idx="1"/>
          </p:nvPr>
        </p:nvSpPr>
        <p:spPr>
          <a:xfrm>
            <a:off x="203602" y="1641477"/>
            <a:ext cx="4285047" cy="4269422"/>
          </a:xfrm>
        </p:spPr>
        <p:txBody>
          <a:bodyPr>
            <a:normAutofit/>
          </a:bodyPr>
          <a:lstStyle/>
          <a:p>
            <a:pPr marL="0" indent="0">
              <a:buNone/>
            </a:pPr>
            <a:r>
              <a:rPr lang="en-US" sz="2000" b="1" dirty="0">
                <a:latin typeface="Calibri" panose="020F0502020204030204" pitchFamily="34" charset="0"/>
                <a:cs typeface="Calibri" panose="020F0502020204030204" pitchFamily="34" charset="0"/>
              </a:rPr>
              <a:t>What barriers </a:t>
            </a:r>
            <a:r>
              <a:rPr lang="en-US" sz="2000" dirty="0">
                <a:latin typeface="Calibri" panose="020F0502020204030204" pitchFamily="34" charset="0"/>
                <a:cs typeface="Calibri" panose="020F0502020204030204" pitchFamily="34" charset="0"/>
              </a:rPr>
              <a:t>might the following groups of people encounter when viewing the sample report? </a:t>
            </a:r>
          </a:p>
          <a:p>
            <a:pPr marL="0" indent="0">
              <a:buNone/>
            </a:pPr>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Blind/sight loss/visually impaired</a:t>
            </a:r>
          </a:p>
          <a:p>
            <a:pPr lvl="1"/>
            <a:r>
              <a:rPr lang="en-US" sz="2000" dirty="0">
                <a:latin typeface="Calibri" panose="020F0502020204030204" pitchFamily="34" charset="0"/>
                <a:cs typeface="Calibri" panose="020F0502020204030204" pitchFamily="34" charset="0"/>
              </a:rPr>
              <a:t>Deaf/hearing loss/hearing impairment</a:t>
            </a:r>
          </a:p>
          <a:p>
            <a:pPr lvl="1"/>
            <a:r>
              <a:rPr lang="en-US" sz="2000" dirty="0">
                <a:latin typeface="Calibri" panose="020F0502020204030204" pitchFamily="34" charset="0"/>
                <a:cs typeface="Calibri" panose="020F0502020204030204" pitchFamily="34" charset="0"/>
              </a:rPr>
              <a:t>Mobility impairment/physical disability</a:t>
            </a:r>
          </a:p>
          <a:p>
            <a:pPr lvl="1"/>
            <a:r>
              <a:rPr lang="en-GB" sz="2000" dirty="0">
                <a:latin typeface="Calibri" panose="020F0502020204030204" pitchFamily="34" charset="0"/>
                <a:cs typeface="Calibri" panose="020F0502020204030204" pitchFamily="34" charset="0"/>
              </a:rPr>
              <a:t>Cognitive Impairments/</a:t>
            </a:r>
            <a:r>
              <a:rPr lang="en-US" sz="2000" dirty="0">
                <a:latin typeface="Calibri" panose="020F0502020204030204" pitchFamily="34" charset="0"/>
                <a:cs typeface="Calibri" panose="020F0502020204030204" pitchFamily="34" charset="0"/>
              </a:rPr>
              <a:t>Learning difficulty or disability</a:t>
            </a:r>
          </a:p>
        </p:txBody>
      </p:sp>
      <p:pic>
        <p:nvPicPr>
          <p:cNvPr id="3" name="Picture 2">
            <a:extLst>
              <a:ext uri="{FF2B5EF4-FFF2-40B4-BE49-F238E27FC236}">
                <a16:creationId xmlns:a16="http://schemas.microsoft.com/office/drawing/2014/main" id="{54E492CF-82BA-4888-BF6D-EDE37E979567}"/>
              </a:ext>
              <a:ext uri="{C183D7F6-B498-43B3-948B-1728B52AA6E4}">
                <adec:decorative xmlns:adec="http://schemas.microsoft.com/office/drawing/2017/decorative" val="1"/>
              </a:ext>
            </a:extLst>
          </p:cNvPr>
          <p:cNvPicPr>
            <a:picLocks noChangeAspect="1"/>
          </p:cNvPicPr>
          <p:nvPr/>
        </p:nvPicPr>
        <p:blipFill rotWithShape="1">
          <a:blip r:embed="rId4"/>
          <a:srcRect l="13122" r="40792" b="-1"/>
          <a:stretch/>
        </p:blipFill>
        <p:spPr>
          <a:xfrm>
            <a:off x="4488649" y="-1"/>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44705879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7BCC-5683-8D04-3FF6-F29EA0677A21}"/>
              </a:ext>
            </a:extLst>
          </p:cNvPr>
          <p:cNvSpPr>
            <a:spLocks noGrp="1"/>
          </p:cNvSpPr>
          <p:nvPr>
            <p:ph type="title"/>
          </p:nvPr>
        </p:nvSpPr>
        <p:spPr/>
        <p:txBody>
          <a:bodyPr/>
          <a:lstStyle/>
          <a:p>
            <a:pPr>
              <a:defRPr/>
            </a:pPr>
            <a:r>
              <a:rPr lang="en-GB" sz="3200" dirty="0">
                <a:solidFill>
                  <a:srgbClr val="7030A0"/>
                </a:solidFill>
                <a:latin typeface="+mn-lt"/>
              </a:rPr>
              <a:t>Thank you</a:t>
            </a:r>
          </a:p>
        </p:txBody>
      </p:sp>
      <p:pic>
        <p:nvPicPr>
          <p:cNvPr id="4" name="Picture 2" descr="Picture 2">
            <a:extLst>
              <a:ext uri="{FF2B5EF4-FFF2-40B4-BE49-F238E27FC236}">
                <a16:creationId xmlns:a16="http://schemas.microsoft.com/office/drawing/2014/main" id="{68581EEA-30D9-2B7E-483F-460F3F38F426}"/>
              </a:ext>
            </a:extLst>
          </p:cNvPr>
          <p:cNvPicPr>
            <a:picLocks noChangeAspect="1"/>
          </p:cNvPicPr>
          <p:nvPr/>
        </p:nvPicPr>
        <p:blipFill>
          <a:blip r:embed="rId2"/>
          <a:srcRect t="82384" b="7212"/>
          <a:stretch>
            <a:fillRect/>
          </a:stretch>
        </p:blipFill>
        <p:spPr>
          <a:xfrm>
            <a:off x="0" y="6121855"/>
            <a:ext cx="9144000" cy="535106"/>
          </a:xfrm>
          <a:prstGeom prst="rect">
            <a:avLst/>
          </a:prstGeom>
          <a:ln w="12700">
            <a:miter lim="400000"/>
          </a:ln>
        </p:spPr>
      </p:pic>
    </p:spTree>
    <p:extLst>
      <p:ext uri="{BB962C8B-B14F-4D97-AF65-F5344CB8AC3E}">
        <p14:creationId xmlns:p14="http://schemas.microsoft.com/office/powerpoint/2010/main" val="385772732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6"/>
          <p:cNvSpPr txBox="1">
            <a:spLocks noGrp="1"/>
          </p:cNvSpPr>
          <p:nvPr>
            <p:ph type="title" idx="4294967295"/>
          </p:nvPr>
        </p:nvSpPr>
        <p:spPr>
          <a:xfrm>
            <a:off x="228223" y="182147"/>
            <a:ext cx="8316085" cy="553998"/>
          </a:xfrm>
          <a:prstGeom prst="rect">
            <a:avLst/>
          </a:prstGeom>
          <a:noFill/>
          <a:ln w="12700">
            <a:noFill/>
            <a:prstDash/>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rot="0" spcFirstLastPara="0" vertOverflow="overflow" horzOverflow="overflow" vert="horz" wrap="square" lIns="34289" tIns="45720" rIns="34289" bIns="45720" numCol="1" spcCol="0" rtlCol="0" fromWordArt="0" anchor="t" anchorCtr="0" forceAA="0" compatLnSpc="1">
            <a:prstTxWarp prst="textNoShape">
              <a:avLst/>
            </a:prstTxWarp>
            <a:spAutoFit/>
          </a:bodyPr>
          <a:lstStyle>
            <a:lvl1pPr>
              <a:defRPr sz="4000">
                <a:solidFill>
                  <a:srgbClr val="551F75"/>
                </a:solidFill>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srgbClr val="551F75"/>
                </a:solidFill>
                <a:effectLst/>
                <a:uLnTx/>
                <a:uFillTx/>
                <a:latin typeface="Arial"/>
                <a:ea typeface="Arial"/>
                <a:cs typeface="Arial"/>
                <a:sym typeface="Arial"/>
              </a:rPr>
              <a:t>Who are we communicating with?</a:t>
            </a:r>
          </a:p>
        </p:txBody>
      </p:sp>
      <p:pic>
        <p:nvPicPr>
          <p:cNvPr id="108" name="Picture 2" descr="Picture 2"/>
          <p:cNvPicPr>
            <a:picLocks noChangeAspect="1"/>
          </p:cNvPicPr>
          <p:nvPr/>
        </p:nvPicPr>
        <p:blipFill>
          <a:blip r:embed="rId3"/>
          <a:srcRect t="82384" b="7212"/>
          <a:stretch>
            <a:fillRect/>
          </a:stretch>
        </p:blipFill>
        <p:spPr>
          <a:xfrm>
            <a:off x="0" y="6121855"/>
            <a:ext cx="9144000" cy="535106"/>
          </a:xfrm>
          <a:prstGeom prst="rect">
            <a:avLst/>
          </a:prstGeom>
          <a:ln w="12700">
            <a:miter lim="400000"/>
          </a:ln>
        </p:spPr>
      </p:pic>
      <p:pic>
        <p:nvPicPr>
          <p:cNvPr id="3" name="Picture 2" descr="An infographic of disability statistics. the full description of the text is on the next slide.">
            <a:extLst>
              <a:ext uri="{FF2B5EF4-FFF2-40B4-BE49-F238E27FC236}">
                <a16:creationId xmlns:a16="http://schemas.microsoft.com/office/drawing/2014/main" id="{15302BD4-ACF5-4E45-B53D-336351660C77}"/>
              </a:ext>
            </a:extLst>
          </p:cNvPr>
          <p:cNvPicPr>
            <a:picLocks noChangeAspect="1"/>
          </p:cNvPicPr>
          <p:nvPr/>
        </p:nvPicPr>
        <p:blipFill>
          <a:blip r:embed="rId4"/>
          <a:stretch>
            <a:fillRect/>
          </a:stretch>
        </p:blipFill>
        <p:spPr>
          <a:xfrm>
            <a:off x="253978" y="908381"/>
            <a:ext cx="8636043" cy="5041237"/>
          </a:xfrm>
          <a:prstGeom prst="rect">
            <a:avLst/>
          </a:prstGeom>
        </p:spPr>
      </p:pic>
    </p:spTree>
    <p:extLst>
      <p:ext uri="{BB962C8B-B14F-4D97-AF65-F5344CB8AC3E}">
        <p14:creationId xmlns:p14="http://schemas.microsoft.com/office/powerpoint/2010/main" val="392888671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0EC7-B2A2-8339-3F1B-B40B84D8FA32}"/>
              </a:ext>
            </a:extLst>
          </p:cNvPr>
          <p:cNvSpPr>
            <a:spLocks noGrp="1"/>
          </p:cNvSpPr>
          <p:nvPr>
            <p:ph type="title"/>
          </p:nvPr>
        </p:nvSpPr>
        <p:spPr>
          <a:xfrm>
            <a:off x="628650" y="365126"/>
            <a:ext cx="7886700" cy="578303"/>
          </a:xfrm>
        </p:spPr>
        <p:txBody>
          <a:bodyPr/>
          <a:lstStyle/>
          <a:p>
            <a:r>
              <a:rPr lang="en-GB" sz="3000" dirty="0">
                <a:solidFill>
                  <a:srgbClr val="551F75"/>
                </a:solidFill>
                <a:latin typeface="Arial"/>
                <a:cs typeface="Arial"/>
                <a:sym typeface="Arial"/>
              </a:rPr>
              <a:t>Infographic in text</a:t>
            </a:r>
          </a:p>
        </p:txBody>
      </p:sp>
      <p:graphicFrame>
        <p:nvGraphicFramePr>
          <p:cNvPr id="4" name="Table 4">
            <a:extLst>
              <a:ext uri="{FF2B5EF4-FFF2-40B4-BE49-F238E27FC236}">
                <a16:creationId xmlns:a16="http://schemas.microsoft.com/office/drawing/2014/main" id="{E44CE4E2-2385-E263-C070-280991EC751B}"/>
              </a:ext>
            </a:extLst>
          </p:cNvPr>
          <p:cNvGraphicFramePr>
            <a:graphicFrameLocks noGrp="1"/>
          </p:cNvGraphicFramePr>
          <p:nvPr>
            <p:extLst>
              <p:ext uri="{D42A27DB-BD31-4B8C-83A1-F6EECF244321}">
                <p14:modId xmlns:p14="http://schemas.microsoft.com/office/powerpoint/2010/main" val="434864808"/>
              </p:ext>
            </p:extLst>
          </p:nvPr>
        </p:nvGraphicFramePr>
        <p:xfrm>
          <a:off x="628650" y="943429"/>
          <a:ext cx="7886700" cy="37376696"/>
        </p:xfrm>
        <a:graphic>
          <a:graphicData uri="http://schemas.openxmlformats.org/drawingml/2006/table">
            <a:tbl>
              <a:tblPr firstRow="1" bandRow="1">
                <a:tableStyleId>{2D5ABB26-0587-4C30-8999-92F81FD0307C}</a:tableStyleId>
              </a:tblPr>
              <a:tblGrid>
                <a:gridCol w="3943350">
                  <a:extLst>
                    <a:ext uri="{9D8B030D-6E8A-4147-A177-3AD203B41FA5}">
                      <a16:colId xmlns:a16="http://schemas.microsoft.com/office/drawing/2014/main" val="312320338"/>
                    </a:ext>
                  </a:extLst>
                </a:gridCol>
                <a:gridCol w="3943350">
                  <a:extLst>
                    <a:ext uri="{9D8B030D-6E8A-4147-A177-3AD203B41FA5}">
                      <a16:colId xmlns:a16="http://schemas.microsoft.com/office/drawing/2014/main" val="3388678940"/>
                    </a:ext>
                  </a:extLst>
                </a:gridCol>
              </a:tblGrid>
              <a:tr h="6125028">
                <a:tc>
                  <a:txBody>
                    <a:bodyPr/>
                    <a:lstStyle/>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51% of the UK population is female.</a:t>
                      </a:r>
                    </a:p>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49% or the UK population is male.</a:t>
                      </a:r>
                    </a:p>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225 of people have a disability, that’s around 12 million people.</a:t>
                      </a:r>
                    </a:p>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8% have English as a second language, that’s about 5 million people.</a:t>
                      </a:r>
                    </a:p>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60% are Christian.</a:t>
                      </a:r>
                    </a:p>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25% have no religious belief.</a:t>
                      </a:r>
                    </a:p>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8% are Muslim.</a:t>
                      </a:r>
                    </a:p>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17% of adults are born with their impairment, that’s around 1.6 million people.</a:t>
                      </a:r>
                    </a:p>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The top 5 languages int eh UK are English, Welsh, Polish, Punjabi and Urdu.</a:t>
                      </a:r>
                    </a:p>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47% are married or in a civil partnership.</a:t>
                      </a:r>
                    </a:p>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1 in 7 people are deaf or have a hearing impairment. That’s around 9 million people.</a:t>
                      </a:r>
                    </a:p>
                    <a:p>
                      <a:pPr marL="285750" indent="-285750" algn="l">
                        <a:lnSpc>
                          <a:spcPct val="107000"/>
                        </a:lnSpc>
                        <a:spcAft>
                          <a:spcPts val="800"/>
                        </a:spcAft>
                        <a:buFont typeface="Arial" panose="020B0604020202020204" pitchFamily="34" charset="0"/>
                        <a:buChar char="•"/>
                      </a:pPr>
                      <a:r>
                        <a:rPr lang="en-GB" sz="1400" b="0" dirty="0">
                          <a:solidFill>
                            <a:schemeClr val="tx1"/>
                          </a:solidFill>
                          <a:effectLst/>
                        </a:rPr>
                        <a:t>The average reading age is 9 years of age.</a:t>
                      </a:r>
                      <a:endParaRPr lang="en-GB" sz="1400" b="0" dirty="0">
                        <a:solidFill>
                          <a:schemeClr val="tx1"/>
                        </a:solidFill>
                        <a:effectLst/>
                        <a:latin typeface="+mn-lt"/>
                        <a:ea typeface="Calibri" panose="020F0502020204030204" pitchFamily="34"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15% have dyslexia.</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6% are gay, lesbian or bisexual.</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12% are older workers (above state pension age).</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1 in 30 are blind or have a visual impairment, that’s around 2 million people.</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2% have a learning disability, that’s around 1.3 million people.</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16% are functionally illiterate and would not pass GCSE English.</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1% of adults are completely illiterate.</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87% are white.</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3% are black/ black British.</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1 in 4 people will experience mental health issues each year.  That’s around 15.9 million people.</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19% of people in Wales speak Welsh, that’s 1 in 5 people.</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2% are British mixed race.</a:t>
                      </a:r>
                    </a:p>
                    <a:p>
                      <a:pPr marL="285750" indent="-285750" algn="l">
                        <a:buFont typeface="Arial" panose="020B0604020202020204" pitchFamily="34" charset="0"/>
                        <a:buChar char="•"/>
                      </a:pPr>
                      <a:r>
                        <a:rPr lang="en-GB" sz="1400" b="0" u="none" strike="noStrike" cap="none" spc="0" baseline="0" dirty="0">
                          <a:solidFill>
                            <a:schemeClr val="tx1"/>
                          </a:solidFill>
                          <a:effectLst/>
                          <a:uFillTx/>
                          <a:sym typeface="Arial"/>
                        </a:rPr>
                        <a:t>7% are Asian/ British Asian. </a:t>
                      </a:r>
                    </a:p>
                    <a:p>
                      <a:pPr marL="0" indent="0" algn="l">
                        <a:buFont typeface="Arial" panose="020B0604020202020204" pitchFamily="34" charset="0"/>
                        <a:buNone/>
                      </a:pPr>
                      <a:endParaRPr lang="en-GB" sz="1400" b="0" dirty="0">
                        <a:solidFill>
                          <a:schemeClr val="tx1"/>
                        </a:solidFill>
                        <a:latin typeface="+mn-lt"/>
                      </a:endParaRPr>
                    </a:p>
                  </a:txBody>
                  <a:tcPr/>
                </a:tc>
                <a:extLst>
                  <a:ext uri="{0D108BD9-81ED-4DB2-BD59-A6C34878D82A}">
                    <a16:rowId xmlns:a16="http://schemas.microsoft.com/office/drawing/2014/main" val="1898079095"/>
                  </a:ext>
                </a:extLst>
              </a:tr>
              <a:tr h="5146353">
                <a:tc>
                  <a:txBody>
                    <a:bodyPr/>
                    <a:lstStyle/>
                    <a:p>
                      <a:pPr marL="0" indent="0" algn="l">
                        <a:lnSpc>
                          <a:spcPct val="107000"/>
                        </a:lnSpc>
                        <a:spcAft>
                          <a:spcPts val="800"/>
                        </a:spcAft>
                        <a:buFont typeface="Arial" panose="020B0604020202020204" pitchFamily="34" charset="0"/>
                        <a:buNone/>
                      </a:pPr>
                      <a:endParaRPr lang="en-GB" sz="1400" b="0" dirty="0">
                        <a:solidFill>
                          <a:schemeClr val="tx1"/>
                        </a:solidFill>
                        <a:effectLst/>
                        <a:latin typeface="+mn-lt"/>
                        <a:ea typeface="Calibri" panose="020F0502020204030204" pitchFamily="34"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endParaRPr lang="en-GB" sz="1400" b="0">
                        <a:solidFill>
                          <a:schemeClr val="tx1"/>
                        </a:solidFill>
                        <a:latin typeface="+mn-lt"/>
                      </a:endParaRPr>
                    </a:p>
                  </a:txBody>
                  <a:tcPr/>
                </a:tc>
                <a:extLst>
                  <a:ext uri="{0D108BD9-81ED-4DB2-BD59-A6C34878D82A}">
                    <a16:rowId xmlns:a16="http://schemas.microsoft.com/office/drawing/2014/main" val="3718300802"/>
                  </a:ext>
                </a:extLst>
              </a:tr>
              <a:tr h="5146353">
                <a:tc>
                  <a:txBody>
                    <a:bodyPr/>
                    <a:lstStyle/>
                    <a:p>
                      <a:pPr marL="285750" indent="-285750" algn="l">
                        <a:lnSpc>
                          <a:spcPct val="107000"/>
                        </a:lnSpc>
                        <a:spcAft>
                          <a:spcPts val="800"/>
                        </a:spcAft>
                        <a:buFont typeface="Arial" panose="020B0604020202020204" pitchFamily="34" charset="0"/>
                        <a:buChar char="•"/>
                      </a:pPr>
                      <a:endParaRPr lang="en-GB" sz="1400" b="0" dirty="0">
                        <a:solidFill>
                          <a:schemeClr val="tx1"/>
                        </a:solidFill>
                        <a:effectLst/>
                        <a:latin typeface="+mn-lt"/>
                        <a:ea typeface="Calibri" panose="020F0502020204030204" pitchFamily="34"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endParaRPr lang="en-GB" sz="1400" b="0">
                        <a:solidFill>
                          <a:schemeClr val="tx1"/>
                        </a:solidFill>
                        <a:latin typeface="+mn-lt"/>
                      </a:endParaRPr>
                    </a:p>
                  </a:txBody>
                  <a:tcPr/>
                </a:tc>
                <a:extLst>
                  <a:ext uri="{0D108BD9-81ED-4DB2-BD59-A6C34878D82A}">
                    <a16:rowId xmlns:a16="http://schemas.microsoft.com/office/drawing/2014/main" val="1878907512"/>
                  </a:ext>
                </a:extLst>
              </a:tr>
              <a:tr h="5146353">
                <a:tc>
                  <a:txBody>
                    <a:bodyPr/>
                    <a:lstStyle/>
                    <a:p>
                      <a:pPr marL="285750" indent="-285750" algn="l">
                        <a:lnSpc>
                          <a:spcPct val="107000"/>
                        </a:lnSpc>
                        <a:spcAft>
                          <a:spcPts val="800"/>
                        </a:spcAft>
                        <a:buFont typeface="Arial" panose="020B0604020202020204" pitchFamily="34" charset="0"/>
                        <a:buChar char="•"/>
                      </a:pPr>
                      <a:endParaRPr lang="en-GB" sz="1400" b="0" dirty="0">
                        <a:solidFill>
                          <a:schemeClr val="tx1"/>
                        </a:solidFill>
                        <a:effectLst/>
                        <a:latin typeface="+mn-lt"/>
                        <a:ea typeface="Calibri" panose="020F0502020204030204" pitchFamily="34"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endParaRPr lang="en-GB" sz="1400" b="0">
                        <a:solidFill>
                          <a:schemeClr val="tx1"/>
                        </a:solidFill>
                        <a:latin typeface="+mn-lt"/>
                      </a:endParaRPr>
                    </a:p>
                  </a:txBody>
                  <a:tcPr/>
                </a:tc>
                <a:extLst>
                  <a:ext uri="{0D108BD9-81ED-4DB2-BD59-A6C34878D82A}">
                    <a16:rowId xmlns:a16="http://schemas.microsoft.com/office/drawing/2014/main" val="2478147558"/>
                  </a:ext>
                </a:extLst>
              </a:tr>
              <a:tr h="5146353">
                <a:tc>
                  <a:txBody>
                    <a:bodyPr/>
                    <a:lstStyle/>
                    <a:p>
                      <a:pPr marL="285750" indent="-285750" algn="l">
                        <a:lnSpc>
                          <a:spcPct val="107000"/>
                        </a:lnSpc>
                        <a:spcAft>
                          <a:spcPts val="800"/>
                        </a:spcAft>
                        <a:buFont typeface="Arial" panose="020B0604020202020204" pitchFamily="34" charset="0"/>
                        <a:buChar char="•"/>
                      </a:pPr>
                      <a:endParaRPr lang="en-GB" sz="1400" b="0" dirty="0">
                        <a:solidFill>
                          <a:schemeClr val="tx1"/>
                        </a:solidFill>
                        <a:effectLst/>
                        <a:latin typeface="+mn-lt"/>
                        <a:ea typeface="Calibri" panose="020F0502020204030204" pitchFamily="34"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endParaRPr lang="en-GB" sz="1400" b="0">
                        <a:solidFill>
                          <a:schemeClr val="tx1"/>
                        </a:solidFill>
                        <a:latin typeface="+mn-lt"/>
                      </a:endParaRPr>
                    </a:p>
                  </a:txBody>
                  <a:tcPr/>
                </a:tc>
                <a:extLst>
                  <a:ext uri="{0D108BD9-81ED-4DB2-BD59-A6C34878D82A}">
                    <a16:rowId xmlns:a16="http://schemas.microsoft.com/office/drawing/2014/main" val="2462678273"/>
                  </a:ext>
                </a:extLst>
              </a:tr>
              <a:tr h="5146353">
                <a:tc>
                  <a:txBody>
                    <a:bodyPr/>
                    <a:lstStyle/>
                    <a:p>
                      <a:pPr marL="0" indent="0" algn="l">
                        <a:lnSpc>
                          <a:spcPct val="107000"/>
                        </a:lnSpc>
                        <a:spcAft>
                          <a:spcPts val="800"/>
                        </a:spcAft>
                        <a:buFont typeface="Arial" panose="020B0604020202020204" pitchFamily="34" charset="0"/>
                        <a:buNone/>
                      </a:pPr>
                      <a:endParaRPr lang="en-GB" sz="1400" b="0" dirty="0">
                        <a:solidFill>
                          <a:schemeClr val="tx1"/>
                        </a:solidFill>
                        <a:effectLst/>
                        <a:latin typeface="+mn-lt"/>
                        <a:ea typeface="Calibri" panose="020F0502020204030204" pitchFamily="34"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endParaRPr lang="en-GB" sz="1400" b="0" dirty="0">
                        <a:solidFill>
                          <a:schemeClr val="tx1"/>
                        </a:solidFill>
                        <a:latin typeface="+mn-lt"/>
                      </a:endParaRPr>
                    </a:p>
                  </a:txBody>
                  <a:tcPr/>
                </a:tc>
                <a:extLst>
                  <a:ext uri="{0D108BD9-81ED-4DB2-BD59-A6C34878D82A}">
                    <a16:rowId xmlns:a16="http://schemas.microsoft.com/office/drawing/2014/main" val="3512535751"/>
                  </a:ext>
                </a:extLst>
              </a:tr>
              <a:tr h="5146353">
                <a:tc>
                  <a:txBody>
                    <a:bodyPr/>
                    <a:lstStyle/>
                    <a:p>
                      <a:pPr marL="285750" indent="-285750" algn="l">
                        <a:lnSpc>
                          <a:spcPct val="107000"/>
                        </a:lnSpc>
                        <a:spcAft>
                          <a:spcPts val="800"/>
                        </a:spcAft>
                        <a:buFont typeface="Arial" panose="020B0604020202020204" pitchFamily="34" charset="0"/>
                        <a:buChar char="•"/>
                      </a:pPr>
                      <a:endParaRPr lang="en-GB" sz="1400" b="0" dirty="0">
                        <a:solidFill>
                          <a:schemeClr val="tx1"/>
                        </a:solidFill>
                        <a:effectLst/>
                        <a:latin typeface="+mn-lt"/>
                        <a:ea typeface="Calibri" panose="020F0502020204030204" pitchFamily="34"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endParaRPr lang="en-GB" sz="1400" b="0" dirty="0">
                        <a:solidFill>
                          <a:schemeClr val="tx1"/>
                        </a:solidFill>
                        <a:latin typeface="+mn-lt"/>
                      </a:endParaRPr>
                    </a:p>
                  </a:txBody>
                  <a:tcPr/>
                </a:tc>
                <a:extLst>
                  <a:ext uri="{0D108BD9-81ED-4DB2-BD59-A6C34878D82A}">
                    <a16:rowId xmlns:a16="http://schemas.microsoft.com/office/drawing/2014/main" val="3497912382"/>
                  </a:ext>
                </a:extLst>
              </a:tr>
              <a:tr h="373550">
                <a:tc>
                  <a:txBody>
                    <a:bodyPr/>
                    <a:lstStyle/>
                    <a:p>
                      <a:pPr marL="285750" indent="-285750" algn="l">
                        <a:buFont typeface="Arial" panose="020B0604020202020204" pitchFamily="34" charset="0"/>
                        <a:buChar char="•"/>
                      </a:pPr>
                      <a:endParaRPr lang="en-GB" sz="1400" b="0" dirty="0">
                        <a:solidFill>
                          <a:schemeClr val="tx1"/>
                        </a:solidFill>
                        <a:latin typeface="+mn-lt"/>
                      </a:endParaRPr>
                    </a:p>
                  </a:txBody>
                  <a:tcPr/>
                </a:tc>
                <a:tc>
                  <a:txBody>
                    <a:bodyPr/>
                    <a:lstStyle/>
                    <a:p>
                      <a:pPr marL="285750" indent="-285750" algn="l">
                        <a:buFont typeface="Arial" panose="020B0604020202020204" pitchFamily="34" charset="0"/>
                        <a:buChar char="•"/>
                      </a:pPr>
                      <a:endParaRPr lang="en-GB" sz="1400" b="0" dirty="0">
                        <a:solidFill>
                          <a:schemeClr val="tx1"/>
                        </a:solidFill>
                        <a:latin typeface="+mn-lt"/>
                      </a:endParaRPr>
                    </a:p>
                  </a:txBody>
                  <a:tcPr/>
                </a:tc>
                <a:extLst>
                  <a:ext uri="{0D108BD9-81ED-4DB2-BD59-A6C34878D82A}">
                    <a16:rowId xmlns:a16="http://schemas.microsoft.com/office/drawing/2014/main" val="476748845"/>
                  </a:ext>
                </a:extLst>
              </a:tr>
            </a:tbl>
          </a:graphicData>
        </a:graphic>
      </p:graphicFrame>
    </p:spTree>
    <p:extLst>
      <p:ext uri="{BB962C8B-B14F-4D97-AF65-F5344CB8AC3E}">
        <p14:creationId xmlns:p14="http://schemas.microsoft.com/office/powerpoint/2010/main" val="382334783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a:extLst>
              <a:ext uri="{FF2B5EF4-FFF2-40B4-BE49-F238E27FC236}">
                <a16:creationId xmlns:a16="http://schemas.microsoft.com/office/drawing/2014/main" id="{28699874-2BA7-4BEE-B8BA-735B8F2FA99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4573"/>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title"/>
          </p:nvPr>
        </p:nvSpPr>
        <p:spPr>
          <a:xfrm>
            <a:off x="628650" y="146762"/>
            <a:ext cx="7886700" cy="1325563"/>
          </a:xfrm>
        </p:spPr>
        <p:txBody>
          <a:bodyPr>
            <a:normAutofit/>
          </a:bodyPr>
          <a:lstStyle/>
          <a:p>
            <a:pPr algn="l" eaLnBrk="1" fontAlgn="auto" hangingPunct="1">
              <a:spcAft>
                <a:spcPts val="0"/>
              </a:spcAft>
              <a:defRPr/>
            </a:pPr>
            <a:r>
              <a:rPr lang="en-GB" dirty="0">
                <a:solidFill>
                  <a:srgbClr val="7030A0"/>
                </a:solidFill>
              </a:rPr>
              <a:t>Mobility Impaired users</a:t>
            </a:r>
          </a:p>
        </p:txBody>
      </p:sp>
      <p:sp>
        <p:nvSpPr>
          <p:cNvPr id="10243" name="Rectangle 3"/>
          <p:cNvSpPr>
            <a:spLocks noGrp="1" noChangeArrowheads="1"/>
          </p:cNvSpPr>
          <p:nvPr>
            <p:ph idx="1"/>
          </p:nvPr>
        </p:nvSpPr>
        <p:spPr>
          <a:xfrm>
            <a:off x="532397" y="1472325"/>
            <a:ext cx="4447406" cy="4351338"/>
          </a:xfrm>
        </p:spPr>
        <p:txBody>
          <a:bodyPr>
            <a:normAutofit/>
          </a:bodyPr>
          <a:lstStyle/>
          <a:p>
            <a:r>
              <a:rPr lang="en-GB" sz="2000" dirty="0">
                <a:latin typeface="Calibri" panose="020F0502020204030204" pitchFamily="34" charset="0"/>
                <a:cs typeface="Calibri" panose="020F0502020204030204" pitchFamily="34" charset="0"/>
              </a:rPr>
              <a:t>May not be able to use a mouse and/or keyboard</a:t>
            </a:r>
          </a:p>
          <a:p>
            <a:pPr marL="0" indent="0">
              <a:buNone/>
            </a:pP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May use different modes of access</a:t>
            </a:r>
          </a:p>
          <a:p>
            <a:pPr marL="0" indent="0">
              <a:buNone/>
            </a:pP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And a wide range of assistive devices and technologies</a:t>
            </a:r>
          </a:p>
          <a:p>
            <a:pPr marL="0" indent="0">
              <a:buNone/>
            </a:pP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Access can be slowed by heavy navigation</a:t>
            </a:r>
          </a:p>
          <a:p>
            <a:pPr marL="0" indent="0">
              <a:buNone/>
            </a:pP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May use alternative orientations.</a:t>
            </a:r>
          </a:p>
        </p:txBody>
      </p:sp>
      <p:pic>
        <p:nvPicPr>
          <p:cNvPr id="3" name="Picture 2">
            <a:extLst>
              <a:ext uri="{FF2B5EF4-FFF2-40B4-BE49-F238E27FC236}">
                <a16:creationId xmlns:a16="http://schemas.microsoft.com/office/drawing/2014/main" id="{D3F1FF96-4C7B-4D17-B03B-DB010A58DB84}"/>
              </a:ext>
              <a:ext uri="{C183D7F6-B498-43B3-948B-1728B52AA6E4}">
                <adec:decorative xmlns:adec="http://schemas.microsoft.com/office/drawing/2017/decorative" val="1"/>
              </a:ext>
            </a:extLst>
          </p:cNvPr>
          <p:cNvPicPr>
            <a:picLocks noChangeAspect="1"/>
          </p:cNvPicPr>
          <p:nvPr/>
        </p:nvPicPr>
        <p:blipFill>
          <a:blip r:embed="rId4">
            <a:duotone>
              <a:schemeClr val="accent2">
                <a:shade val="45000"/>
                <a:satMod val="135000"/>
              </a:schemeClr>
              <a:prstClr val="white"/>
            </a:duotone>
          </a:blip>
          <a:stretch>
            <a:fillRect/>
          </a:stretch>
        </p:blipFill>
        <p:spPr>
          <a:xfrm>
            <a:off x="5076057" y="1949115"/>
            <a:ext cx="3739416" cy="3116180"/>
          </a:xfrm>
          <a:prstGeom prst="rect">
            <a:avLst/>
          </a:prstGeom>
        </p:spPr>
      </p:pic>
    </p:spTree>
    <p:extLst>
      <p:ext uri="{BB962C8B-B14F-4D97-AF65-F5344CB8AC3E}">
        <p14:creationId xmlns:p14="http://schemas.microsoft.com/office/powerpoint/2010/main" val="7126943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101C8A2E-61E9-4A37-8A7F-6B1C66CE4B5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08" y="-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337534" y="229085"/>
            <a:ext cx="3840085" cy="1692794"/>
          </a:xfrm>
        </p:spPr>
        <p:txBody>
          <a:bodyPr>
            <a:normAutofit/>
          </a:bodyPr>
          <a:lstStyle/>
          <a:p>
            <a:pPr>
              <a:defRPr/>
            </a:pPr>
            <a:r>
              <a:rPr lang="en-GB" sz="3600">
                <a:solidFill>
                  <a:srgbClr val="7030A0"/>
                </a:solidFill>
                <a:latin typeface="+mn-lt"/>
              </a:rPr>
              <a:t>Low Vision Users</a:t>
            </a:r>
          </a:p>
        </p:txBody>
      </p:sp>
      <p:sp>
        <p:nvSpPr>
          <p:cNvPr id="9218" name="Content Placeholder 2"/>
          <p:cNvSpPr>
            <a:spLocks noGrp="1"/>
          </p:cNvSpPr>
          <p:nvPr>
            <p:ph idx="1"/>
          </p:nvPr>
        </p:nvSpPr>
        <p:spPr>
          <a:xfrm>
            <a:off x="446920" y="2018442"/>
            <a:ext cx="4015225" cy="3462228"/>
          </a:xfrm>
        </p:spPr>
        <p:txBody>
          <a:bodyPr rtlCol="0">
            <a:normAutofit/>
          </a:bodyPr>
          <a:lstStyle/>
          <a:p>
            <a:pPr marL="438912" indent="-320040" fontAlgn="auto">
              <a:spcBef>
                <a:spcPts val="0"/>
              </a:spcBef>
              <a:spcAft>
                <a:spcPts val="600"/>
              </a:spcAft>
              <a:buFont typeface="Wingdings 2"/>
              <a:buChar char=""/>
              <a:defRPr/>
            </a:pPr>
            <a:r>
              <a:rPr lang="en-GB" sz="2000" dirty="0">
                <a:latin typeface="Calibri" panose="020F0502020204030204" pitchFamily="34" charset="0"/>
                <a:cs typeface="Calibri" panose="020F0502020204030204" pitchFamily="34" charset="0"/>
              </a:rPr>
              <a:t>Text may not be large enough to read</a:t>
            </a:r>
          </a:p>
          <a:p>
            <a:pPr marL="438912" indent="-320040" fontAlgn="auto">
              <a:spcBef>
                <a:spcPts val="0"/>
              </a:spcBef>
              <a:spcAft>
                <a:spcPts val="600"/>
              </a:spcAft>
              <a:buFont typeface="Wingdings 2"/>
              <a:buChar char=""/>
              <a:defRPr/>
            </a:pPr>
            <a:r>
              <a:rPr lang="en-GB" sz="2000" dirty="0">
                <a:latin typeface="Calibri" panose="020F0502020204030204" pitchFamily="34" charset="0"/>
                <a:cs typeface="Calibri" panose="020F0502020204030204" pitchFamily="34" charset="0"/>
              </a:rPr>
              <a:t>Contrast between text and the background may not be sufficient</a:t>
            </a:r>
          </a:p>
          <a:p>
            <a:pPr marL="438912" indent="-320040" fontAlgn="auto">
              <a:spcBef>
                <a:spcPts val="0"/>
              </a:spcBef>
              <a:spcAft>
                <a:spcPts val="600"/>
              </a:spcAft>
              <a:buFont typeface="Wingdings 2"/>
              <a:buChar char=""/>
              <a:defRPr/>
            </a:pPr>
            <a:r>
              <a:rPr lang="en-GB" sz="2000" dirty="0">
                <a:latin typeface="Calibri" panose="020F0502020204030204" pitchFamily="34" charset="0"/>
                <a:cs typeface="Calibri" panose="020F0502020204030204" pitchFamily="34" charset="0"/>
              </a:rPr>
              <a:t>Cater for all Environments </a:t>
            </a:r>
          </a:p>
        </p:txBody>
      </p:sp>
      <p:pic>
        <p:nvPicPr>
          <p:cNvPr id="2" name="Picture 1">
            <a:extLst>
              <a:ext uri="{FF2B5EF4-FFF2-40B4-BE49-F238E27FC236}">
                <a16:creationId xmlns:a16="http://schemas.microsoft.com/office/drawing/2014/main" id="{572939A3-8585-4E39-8580-9192AA6520EA}"/>
              </a:ext>
              <a:ext uri="{C183D7F6-B498-43B3-948B-1728B52AA6E4}">
                <adec:decorative xmlns:adec="http://schemas.microsoft.com/office/drawing/2017/decorative" val="1"/>
              </a:ext>
            </a:extLst>
          </p:cNvPr>
          <p:cNvPicPr>
            <a:picLocks noChangeAspect="1"/>
          </p:cNvPicPr>
          <p:nvPr/>
        </p:nvPicPr>
        <p:blipFill rotWithShape="1">
          <a:blip r:embed="rId4"/>
          <a:srcRect l="29882" r="24032" b="-1"/>
          <a:stretch/>
        </p:blipFill>
        <p:spPr>
          <a:xfrm>
            <a:off x="4462145" y="12"/>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7454423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8915E7C-56A4-45EC-839A-FA07BCB5A3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562"/>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47C8CB5-8343-4703-BE01-A8FCC92E46E2}"/>
              </a:ext>
              <a:ext uri="{C183D7F6-B498-43B3-948B-1728B52AA6E4}">
                <adec:decorative xmlns:adec="http://schemas.microsoft.com/office/drawing/2017/decorative" val="1"/>
              </a:ext>
            </a:extLst>
          </p:cNvPr>
          <p:cNvPicPr>
            <a:picLocks noChangeAspect="1"/>
          </p:cNvPicPr>
          <p:nvPr/>
        </p:nvPicPr>
        <p:blipFill rotWithShape="1">
          <a:blip r:embed="rId4"/>
          <a:srcRect l="17099" r="13860"/>
          <a:stretch/>
        </p:blipFill>
        <p:spPr>
          <a:xfrm>
            <a:off x="4539706" y="12"/>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12290" name="Rectangle 2"/>
          <p:cNvSpPr>
            <a:spLocks noGrp="1" noChangeArrowheads="1"/>
          </p:cNvSpPr>
          <p:nvPr>
            <p:ph type="title"/>
          </p:nvPr>
        </p:nvSpPr>
        <p:spPr>
          <a:xfrm>
            <a:off x="491490" y="365125"/>
            <a:ext cx="4734863" cy="1251640"/>
          </a:xfrm>
        </p:spPr>
        <p:txBody>
          <a:bodyPr>
            <a:normAutofit/>
          </a:bodyPr>
          <a:lstStyle/>
          <a:p>
            <a:pPr algn="l" eaLnBrk="1" fontAlgn="auto" hangingPunct="1">
              <a:spcAft>
                <a:spcPts val="0"/>
              </a:spcAft>
              <a:defRPr/>
            </a:pPr>
            <a:r>
              <a:rPr lang="en-GB" sz="3600">
                <a:solidFill>
                  <a:srgbClr val="7030A0"/>
                </a:solidFill>
                <a:latin typeface="+mn-lt"/>
              </a:rPr>
              <a:t>Cognitive Impairments</a:t>
            </a:r>
          </a:p>
        </p:txBody>
      </p:sp>
      <p:sp>
        <p:nvSpPr>
          <p:cNvPr id="12291" name="Rectangle 3"/>
          <p:cNvSpPr>
            <a:spLocks noGrp="1" noChangeArrowheads="1"/>
          </p:cNvSpPr>
          <p:nvPr>
            <p:ph idx="1"/>
          </p:nvPr>
        </p:nvSpPr>
        <p:spPr>
          <a:xfrm>
            <a:off x="569051" y="2057919"/>
            <a:ext cx="3840085" cy="3462228"/>
          </a:xfrm>
        </p:spPr>
        <p:txBody>
          <a:bodyPr>
            <a:normAutofit lnSpcReduction="10000"/>
          </a:bodyPr>
          <a:lstStyle/>
          <a:p>
            <a:r>
              <a:rPr lang="en-GB" sz="2000" dirty="0">
                <a:latin typeface="Calibri" panose="020F0502020204030204" pitchFamily="34" charset="0"/>
                <a:cs typeface="Calibri" panose="020F0502020204030204" pitchFamily="34" charset="0"/>
              </a:rPr>
              <a:t>There are many different types of cognitive impairment</a:t>
            </a:r>
          </a:p>
          <a:p>
            <a:pPr marL="0" indent="0">
              <a:buNone/>
            </a:pP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Reading age may be lower</a:t>
            </a:r>
          </a:p>
          <a:p>
            <a:pPr marL="0" indent="0">
              <a:buNone/>
            </a:pP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May be easily distracted</a:t>
            </a:r>
          </a:p>
          <a:p>
            <a:pPr marL="0" indent="0">
              <a:buNone/>
            </a:pP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Information needs to be obvious</a:t>
            </a:r>
          </a:p>
          <a:p>
            <a:pPr marL="0" indent="0">
              <a:buNone/>
            </a:pP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Instructions need to be exact</a:t>
            </a:r>
          </a:p>
        </p:txBody>
      </p:sp>
    </p:spTree>
    <p:extLst>
      <p:ext uri="{BB962C8B-B14F-4D97-AF65-F5344CB8AC3E}">
        <p14:creationId xmlns:p14="http://schemas.microsoft.com/office/powerpoint/2010/main" val="4775684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a:extLst>
              <a:ext uri="{FF2B5EF4-FFF2-40B4-BE49-F238E27FC236}">
                <a16:creationId xmlns:a16="http://schemas.microsoft.com/office/drawing/2014/main" id="{3EEA3016-B733-4266-B2F0-BE827A0961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08" y="-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normAutofit/>
          </a:bodyPr>
          <a:lstStyle/>
          <a:p>
            <a:pPr algn="l" eaLnBrk="1" fontAlgn="auto" hangingPunct="1">
              <a:spcAft>
                <a:spcPts val="0"/>
              </a:spcAft>
              <a:defRPr/>
            </a:pPr>
            <a:r>
              <a:rPr lang="en-GB">
                <a:solidFill>
                  <a:srgbClr val="7030A0"/>
                </a:solidFill>
              </a:rPr>
              <a:t>D/deaf or hard of Hearing Users</a:t>
            </a:r>
          </a:p>
        </p:txBody>
      </p:sp>
      <p:sp>
        <p:nvSpPr>
          <p:cNvPr id="11266" name="Rectangle 3"/>
          <p:cNvSpPr>
            <a:spLocks noGrp="1" noChangeArrowheads="1"/>
          </p:cNvSpPr>
          <p:nvPr>
            <p:ph idx="1"/>
          </p:nvPr>
        </p:nvSpPr>
        <p:spPr>
          <a:xfrm>
            <a:off x="628650" y="1825624"/>
            <a:ext cx="3439294" cy="4351338"/>
          </a:xfrm>
        </p:spPr>
        <p:txBody>
          <a:bodyPr/>
          <a:lstStyle/>
          <a:p>
            <a:r>
              <a:rPr lang="en-GB" sz="2000" dirty="0">
                <a:latin typeface="Calibri" panose="020F0502020204030204" pitchFamily="34" charset="0"/>
                <a:cs typeface="Calibri" panose="020F0502020204030204" pitchFamily="34" charset="0"/>
              </a:rPr>
              <a:t>English is a second language, so do not use jargon</a:t>
            </a:r>
          </a:p>
          <a:p>
            <a:pPr marL="0" indent="0">
              <a:buNone/>
            </a:pP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Spoken words and some sounds may need text alternatives</a:t>
            </a:r>
          </a:p>
          <a:p>
            <a:pPr marL="0" indent="0">
              <a:buNone/>
            </a:pP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Video need captions</a:t>
            </a:r>
          </a:p>
        </p:txBody>
      </p:sp>
      <p:pic>
        <p:nvPicPr>
          <p:cNvPr id="2" name="Picture 1">
            <a:extLst>
              <a:ext uri="{FF2B5EF4-FFF2-40B4-BE49-F238E27FC236}">
                <a16:creationId xmlns:a16="http://schemas.microsoft.com/office/drawing/2014/main" id="{73DA066E-57BB-451F-8811-04C00126C3AC}"/>
              </a:ext>
              <a:ext uri="{C183D7F6-B498-43B3-948B-1728B52AA6E4}">
                <adec:decorative xmlns:adec="http://schemas.microsoft.com/office/drawing/2017/decorative" val="1"/>
              </a:ext>
            </a:extLst>
          </p:cNvPr>
          <p:cNvPicPr>
            <a:picLocks noChangeAspect="1"/>
          </p:cNvPicPr>
          <p:nvPr/>
        </p:nvPicPr>
        <p:blipFill>
          <a:blip r:embed="rId4">
            <a:duotone>
              <a:schemeClr val="accent6">
                <a:shade val="45000"/>
                <a:satMod val="135000"/>
              </a:schemeClr>
              <a:prstClr val="white"/>
            </a:duotone>
          </a:blip>
          <a:stretch>
            <a:fillRect/>
          </a:stretch>
        </p:blipFill>
        <p:spPr>
          <a:xfrm>
            <a:off x="4690515" y="1692275"/>
            <a:ext cx="3712472" cy="3712472"/>
          </a:xfrm>
          <a:prstGeom prst="rect">
            <a:avLst/>
          </a:prstGeom>
        </p:spPr>
      </p:pic>
    </p:spTree>
    <p:extLst>
      <p:ext uri="{BB962C8B-B14F-4D97-AF65-F5344CB8AC3E}">
        <p14:creationId xmlns:p14="http://schemas.microsoft.com/office/powerpoint/2010/main" val="34112672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uiExpand="1" build="p"/>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Default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Default Design">
      <a:majorFont>
        <a:latin typeface="Helvetica"/>
        <a:ea typeface="Helvetica"/>
        <a:cs typeface="Helvetica"/>
      </a:majorFont>
      <a:minorFont>
        <a:latin typeface="Calibri"/>
        <a:ea typeface="Calibri"/>
        <a:cs typeface="Calibri"/>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C769F026ECA347812377CE6EB4D7F9" ma:contentTypeVersion="14" ma:contentTypeDescription="Create a new document." ma:contentTypeScope="" ma:versionID="26f6c493b412dc0445a6ec241271639d">
  <xsd:schema xmlns:xsd="http://www.w3.org/2001/XMLSchema" xmlns:xs="http://www.w3.org/2001/XMLSchema" xmlns:p="http://schemas.microsoft.com/office/2006/metadata/properties" xmlns:ns3="a5bebbe7-53ac-4cf3-8407-fb7abfbcbb92" xmlns:ns4="6915bd1d-a0a5-4127-b70e-e3fd79e1b65b" targetNamespace="http://schemas.microsoft.com/office/2006/metadata/properties" ma:root="true" ma:fieldsID="912572ce9bc3d75f2c836e3487922e99" ns3:_="" ns4:_="">
    <xsd:import namespace="a5bebbe7-53ac-4cf3-8407-fb7abfbcbb92"/>
    <xsd:import namespace="6915bd1d-a0a5-4127-b70e-e3fd79e1b65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bebbe7-53ac-4cf3-8407-fb7abfbcbb9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15bd1d-a0a5-4127-b70e-e3fd79e1b65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46BD49-CCA5-458A-B17C-41680716E11C}">
  <ds:schemaRefs>
    <ds:schemaRef ds:uri="http://schemas.microsoft.com/sharepoint/v3/contenttype/forms"/>
  </ds:schemaRefs>
</ds:datastoreItem>
</file>

<file path=customXml/itemProps2.xml><?xml version="1.0" encoding="utf-8"?>
<ds:datastoreItem xmlns:ds="http://schemas.openxmlformats.org/officeDocument/2006/customXml" ds:itemID="{927D1130-575E-4F12-83A5-3342359DD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bebbe7-53ac-4cf3-8407-fb7abfbcbb92"/>
    <ds:schemaRef ds:uri="6915bd1d-a0a5-4127-b70e-e3fd79e1b6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238292-9C2E-45A8-9A7C-7DF82BDFB63C}">
  <ds:schemaRefs>
    <ds:schemaRef ds:uri="http://purl.org/dc/elements/1.1/"/>
    <ds:schemaRef ds:uri="http://schemas.microsoft.com/office/infopath/2007/PartnerControls"/>
    <ds:schemaRef ds:uri="http://purl.org/dc/dcmitype/"/>
    <ds:schemaRef ds:uri="6915bd1d-a0a5-4127-b70e-e3fd79e1b65b"/>
    <ds:schemaRef ds:uri="http://schemas.microsoft.com/office/2006/metadata/properties"/>
    <ds:schemaRef ds:uri="a5bebbe7-53ac-4cf3-8407-fb7abfbcbb92"/>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2684</Words>
  <Application>Microsoft Office PowerPoint</Application>
  <PresentationFormat>On-screen Show (4:3)</PresentationFormat>
  <Paragraphs>286</Paragraphs>
  <Slides>39</Slides>
  <Notes>27</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39</vt:i4>
      </vt:variant>
    </vt:vector>
  </HeadingPairs>
  <TitlesOfParts>
    <vt:vector size="60" baseType="lpstr">
      <vt:lpstr>Arial</vt:lpstr>
      <vt:lpstr>Arial</vt:lpstr>
      <vt:lpstr>Blackadder ITC</vt:lpstr>
      <vt:lpstr>Brush Script MT</vt:lpstr>
      <vt:lpstr>Calibri</vt:lpstr>
      <vt:lpstr>Calibri Light</vt:lpstr>
      <vt:lpstr>Century Gothic</vt:lpstr>
      <vt:lpstr>Copperplate Gothic Light</vt:lpstr>
      <vt:lpstr>Freestyle Script</vt:lpstr>
      <vt:lpstr>GDS Transport</vt:lpstr>
      <vt:lpstr>Microsoft Sans Serif</vt:lpstr>
      <vt:lpstr>Roboto</vt:lpstr>
      <vt:lpstr>Segoe UI</vt:lpstr>
      <vt:lpstr>SegoeUI</vt:lpstr>
      <vt:lpstr>Snap ITC</vt:lpstr>
      <vt:lpstr>Tahoma</vt:lpstr>
      <vt:lpstr>Times New Roman</vt:lpstr>
      <vt:lpstr>Wingdings</vt:lpstr>
      <vt:lpstr>Wingdings 2</vt:lpstr>
      <vt:lpstr>Default Design</vt:lpstr>
      <vt:lpstr>1_Default Design</vt:lpstr>
      <vt:lpstr>Producing accessible reports  Power BI </vt:lpstr>
      <vt:lpstr>Speakers</vt:lpstr>
      <vt:lpstr>What we will cover:</vt:lpstr>
      <vt:lpstr>Who are we communicating with?</vt:lpstr>
      <vt:lpstr>Infographic in text</vt:lpstr>
      <vt:lpstr>Mobility Impaired users</vt:lpstr>
      <vt:lpstr>Low Vision Users</vt:lpstr>
      <vt:lpstr>Cognitive Impairments</vt:lpstr>
      <vt:lpstr>D/deaf or hard of Hearing Users</vt:lpstr>
      <vt:lpstr>Blind Users</vt:lpstr>
      <vt:lpstr>Design to avoid stress</vt:lpstr>
      <vt:lpstr>Question</vt:lpstr>
      <vt:lpstr>WCAG 2.1</vt:lpstr>
      <vt:lpstr>Universal design principles</vt:lpstr>
      <vt:lpstr>Keep it simple</vt:lpstr>
      <vt:lpstr>Be consistent</vt:lpstr>
      <vt:lpstr>Font readability</vt:lpstr>
      <vt:lpstr>Tab order</vt:lpstr>
      <vt:lpstr>Tab order list</vt:lpstr>
      <vt:lpstr>Do not use colour alone</vt:lpstr>
      <vt:lpstr>Lines &amp; Markers</vt:lpstr>
      <vt:lpstr>Do not use colour alone but do use colour!</vt:lpstr>
      <vt:lpstr>Limit your colours and styles</vt:lpstr>
      <vt:lpstr>Alternative Text</vt:lpstr>
      <vt:lpstr>Conditional formatting for alt text</vt:lpstr>
      <vt:lpstr>Slicers</vt:lpstr>
      <vt:lpstr>Visual interactions</vt:lpstr>
      <vt:lpstr>Tooltips</vt:lpstr>
      <vt:lpstr>Shapes</vt:lpstr>
      <vt:lpstr>Audio &amp; Video</vt:lpstr>
      <vt:lpstr>Power BI visuals</vt:lpstr>
      <vt:lpstr>Personalisation</vt:lpstr>
      <vt:lpstr>Themes, contrast and colourblind-friendly colours</vt:lpstr>
      <vt:lpstr>Colour contrast tools</vt:lpstr>
      <vt:lpstr>Colour blindness</vt:lpstr>
      <vt:lpstr>Online colour related simulations</vt:lpstr>
      <vt:lpstr>Titles and labels</vt:lpstr>
      <vt:lpstr>Exercise</vt:lpstr>
      <vt:lpstr>Thank you</vt:lpstr>
    </vt:vector>
  </TitlesOfParts>
  <Company>Purple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Accessibility</dc:subject>
  <dc:creator>Andrea Kennedy</dc:creator>
  <cp:lastModifiedBy>Guerman Cope</cp:lastModifiedBy>
  <cp:revision>16</cp:revision>
  <cp:lastPrinted>2020-09-08T09:39:59Z</cp:lastPrinted>
  <dcterms:created xsi:type="dcterms:W3CDTF">2020-09-07T18:28:00Z</dcterms:created>
  <dcterms:modified xsi:type="dcterms:W3CDTF">2024-03-01T09:26:50Z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0x010100BDC769F026ECA347812377CE6EB4D7F9</vt:lpwstr>
  </property>
  <property fmtid="{D5CDD505-2E9C-101B-9397-08002B2CF9AE}" pid="3" name="MSIP_Label_9e5e003a-90eb-47c9-a506-ad47e7a0b281_Enabled">
    <vt:lpwstr>true</vt:lpwstr>
  </property>
  <property fmtid="{D5CDD505-2E9C-101B-9397-08002B2CF9AE}" pid="4" name="MSIP_Label_9e5e003a-90eb-47c9-a506-ad47e7a0b281_SetDate">
    <vt:lpwstr>2022-11-01T10:12:33Z</vt:lpwstr>
  </property>
  <property fmtid="{D5CDD505-2E9C-101B-9397-08002B2CF9AE}" pid="5" name="MSIP_Label_9e5e003a-90eb-47c9-a506-ad47e7a0b281_Method">
    <vt:lpwstr>Privileged</vt:lpwstr>
  </property>
  <property fmtid="{D5CDD505-2E9C-101B-9397-08002B2CF9AE}" pid="6" name="MSIP_Label_9e5e003a-90eb-47c9-a506-ad47e7a0b281_Name">
    <vt:lpwstr>OFFICIAL</vt:lpwstr>
  </property>
  <property fmtid="{D5CDD505-2E9C-101B-9397-08002B2CF9AE}" pid="7" name="MSIP_Label_9e5e003a-90eb-47c9-a506-ad47e7a0b281_SiteId">
    <vt:lpwstr>742775df-8077-48d6-81d0-1e82a1f52cb8</vt:lpwstr>
  </property>
  <property fmtid="{D5CDD505-2E9C-101B-9397-08002B2CF9AE}" pid="8" name="MSIP_Label_9e5e003a-90eb-47c9-a506-ad47e7a0b281_ActionId">
    <vt:lpwstr>7c90c806-b321-4aa2-ba19-d2446923918a</vt:lpwstr>
  </property>
  <property fmtid="{D5CDD505-2E9C-101B-9397-08002B2CF9AE}" pid="9" name="MSIP_Label_9e5e003a-90eb-47c9-a506-ad47e7a0b281_ContentBits">
    <vt:lpwstr>0</vt:lpwstr>
  </property>
</Properties>
</file>